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0"/>
  </p:notesMasterIdLst>
  <p:sldIdLst>
    <p:sldId id="256" r:id="rId2"/>
    <p:sldId id="321" r:id="rId3"/>
    <p:sldId id="306" r:id="rId4"/>
    <p:sldId id="320" r:id="rId5"/>
    <p:sldId id="308" r:id="rId6"/>
    <p:sldId id="303" r:id="rId7"/>
    <p:sldId id="341" r:id="rId8"/>
    <p:sldId id="304" r:id="rId9"/>
    <p:sldId id="326" r:id="rId10"/>
    <p:sldId id="337" r:id="rId11"/>
    <p:sldId id="338" r:id="rId12"/>
    <p:sldId id="327" r:id="rId13"/>
    <p:sldId id="328" r:id="rId14"/>
    <p:sldId id="342" r:id="rId15"/>
    <p:sldId id="343" r:id="rId16"/>
    <p:sldId id="344" r:id="rId17"/>
    <p:sldId id="345" r:id="rId18"/>
    <p:sldId id="329" r:id="rId19"/>
    <p:sldId id="330" r:id="rId20"/>
    <p:sldId id="331" r:id="rId21"/>
    <p:sldId id="332" r:id="rId22"/>
    <p:sldId id="333" r:id="rId23"/>
    <p:sldId id="334" r:id="rId24"/>
    <p:sldId id="335" r:id="rId25"/>
    <p:sldId id="336" r:id="rId26"/>
    <p:sldId id="339" r:id="rId27"/>
    <p:sldId id="340"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CEF"/>
    <a:srgbClr val="FEE6E3"/>
    <a:srgbClr val="1D4C50"/>
    <a:srgbClr val="1C231F"/>
    <a:srgbClr val="009193"/>
    <a:srgbClr val="000000"/>
    <a:srgbClr val="192420"/>
    <a:srgbClr val="1F2942"/>
    <a:srgbClr val="3F1D14"/>
    <a:srgbClr val="DDE2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p:restoredTop sz="93157" autoAdjust="0"/>
  </p:normalViewPr>
  <p:slideViewPr>
    <p:cSldViewPr snapToGrid="0" snapToObjects="1">
      <p:cViewPr varScale="1">
        <p:scale>
          <a:sx n="103" d="100"/>
          <a:sy n="103" d="100"/>
        </p:scale>
        <p:origin x="88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23918D-BBFB-4B48-8271-28671E1A7E58}" type="datetimeFigureOut">
              <a:rPr lang="en-US" smtClean="0"/>
              <a:t>7/7/20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A86A-7E4A-3C48-B2A1-2DF2756BB45D}" type="slidenum">
              <a:rPr lang="en-US" smtClean="0"/>
              <a:t>‹#›</a:t>
            </a:fld>
            <a:endParaRPr lang="en-US"/>
          </a:p>
        </p:txBody>
      </p:sp>
    </p:spTree>
    <p:extLst>
      <p:ext uri="{BB962C8B-B14F-4D97-AF65-F5344CB8AC3E}">
        <p14:creationId xmlns:p14="http://schemas.microsoft.com/office/powerpoint/2010/main" val="60924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for example:</a:t>
            </a:r>
          </a:p>
          <a:p>
            <a:r>
              <a:rPr lang="en-US" dirty="0"/>
              <a:t># example</a:t>
            </a:r>
          </a:p>
          <a:p>
            <a:endParaRPr lang="en-US" dirty="0"/>
          </a:p>
          <a:p>
            <a:r>
              <a:rPr lang="en-US" dirty="0"/>
              <a:t>library(educ7610)</a:t>
            </a:r>
          </a:p>
          <a:p>
            <a:r>
              <a:rPr lang="en-US" dirty="0"/>
              <a:t>library(</a:t>
            </a:r>
            <a:r>
              <a:rPr lang="en-US" dirty="0" err="1"/>
              <a:t>tidyverse</a:t>
            </a:r>
            <a:r>
              <a:rPr lang="en-US" dirty="0"/>
              <a:t>)</a:t>
            </a:r>
          </a:p>
          <a:p>
            <a:r>
              <a:rPr lang="en-US" dirty="0"/>
              <a:t>library(broom)</a:t>
            </a:r>
          </a:p>
          <a:p>
            <a:r>
              <a:rPr lang="en-US" dirty="0"/>
              <a:t>library(janitor)</a:t>
            </a:r>
          </a:p>
          <a:p>
            <a:endParaRPr lang="en-US" dirty="0"/>
          </a:p>
          <a:p>
            <a:r>
              <a:rPr lang="en-US" dirty="0"/>
              <a:t># Data: </a:t>
            </a:r>
          </a:p>
          <a:p>
            <a:r>
              <a:rPr lang="en-US" dirty="0" err="1"/>
              <a:t>state_pop</a:t>
            </a:r>
            <a:r>
              <a:rPr lang="en-US" dirty="0"/>
              <a:t> = </a:t>
            </a:r>
            <a:r>
              <a:rPr lang="en-US" dirty="0" err="1"/>
              <a:t>data.frame</a:t>
            </a:r>
            <a:r>
              <a:rPr lang="en-US" dirty="0"/>
              <a:t>(</a:t>
            </a:r>
          </a:p>
          <a:p>
            <a:r>
              <a:rPr lang="en-US" dirty="0"/>
              <a:t>  </a:t>
            </a:r>
            <a:r>
              <a:rPr lang="en-US" dirty="0" err="1"/>
              <a:t>stringsAsFactors</a:t>
            </a:r>
            <a:r>
              <a:rPr lang="en-US" dirty="0"/>
              <a:t> = FALSE,</a:t>
            </a:r>
          </a:p>
          <a:p>
            <a:r>
              <a:rPr lang="en-US" dirty="0"/>
              <a:t>                V1 = c(".</a:t>
            </a:r>
            <a:r>
              <a:rPr lang="en-US" dirty="0" err="1"/>
              <a:t>Alabama",".Alaska</a:t>
            </a:r>
            <a:r>
              <a:rPr lang="en-US" dirty="0"/>
              <a:t>",</a:t>
            </a:r>
          </a:p>
          <a:p>
            <a:r>
              <a:rPr lang="en-US" dirty="0"/>
              <a:t>                       ".</a:t>
            </a:r>
            <a:r>
              <a:rPr lang="en-US" dirty="0" err="1"/>
              <a:t>Arizona",".Arkansas",".California",".Colorado</a:t>
            </a:r>
            <a:r>
              <a:rPr lang="en-US" dirty="0"/>
              <a:t>",</a:t>
            </a:r>
          </a:p>
          <a:p>
            <a:r>
              <a:rPr lang="en-US" dirty="0"/>
              <a:t>                       ".</a:t>
            </a:r>
            <a:r>
              <a:rPr lang="en-US" dirty="0" err="1"/>
              <a:t>Connecticut",".Delaware",".District</a:t>
            </a:r>
            <a:r>
              <a:rPr lang="en-US" dirty="0"/>
              <a:t> of </a:t>
            </a:r>
            <a:r>
              <a:rPr lang="en-US" dirty="0" err="1"/>
              <a:t>Columbia",".Florida</a:t>
            </a:r>
            <a:r>
              <a:rPr lang="en-US" dirty="0"/>
              <a:t>",</a:t>
            </a:r>
          </a:p>
          <a:p>
            <a:r>
              <a:rPr lang="en-US" dirty="0"/>
              <a:t>                       ".</a:t>
            </a:r>
            <a:r>
              <a:rPr lang="en-US" dirty="0" err="1"/>
              <a:t>Georgia",".Hawaii",".Idaho",".Illinois",".Indiana</a:t>
            </a:r>
            <a:r>
              <a:rPr lang="en-US" dirty="0"/>
              <a:t>",</a:t>
            </a:r>
          </a:p>
          <a:p>
            <a:r>
              <a:rPr lang="en-US" dirty="0"/>
              <a:t>                       ".</a:t>
            </a:r>
            <a:r>
              <a:rPr lang="en-US" dirty="0" err="1"/>
              <a:t>Iowa",".Kansas",".Kentucky",".Louisiana",".Maine</a:t>
            </a:r>
            <a:r>
              <a:rPr lang="en-US" dirty="0"/>
              <a:t>",</a:t>
            </a:r>
          </a:p>
          <a:p>
            <a:r>
              <a:rPr lang="en-US" dirty="0"/>
              <a:t>                       ".</a:t>
            </a:r>
            <a:r>
              <a:rPr lang="en-US" dirty="0" err="1"/>
              <a:t>Maryland",".Massachusetts",".Michigan",".Minnesota</a:t>
            </a:r>
            <a:r>
              <a:rPr lang="en-US" dirty="0"/>
              <a:t>",</a:t>
            </a:r>
          </a:p>
          <a:p>
            <a:r>
              <a:rPr lang="en-US" dirty="0"/>
              <a:t>                       ".</a:t>
            </a:r>
            <a:r>
              <a:rPr lang="en-US" dirty="0" err="1"/>
              <a:t>Mississippi",".Missouri",".Montana",".Nebraska</a:t>
            </a:r>
            <a:r>
              <a:rPr lang="en-US" dirty="0"/>
              <a:t>",</a:t>
            </a:r>
          </a:p>
          <a:p>
            <a:r>
              <a:rPr lang="en-US" dirty="0"/>
              <a:t>                       ".</a:t>
            </a:r>
            <a:r>
              <a:rPr lang="en-US" dirty="0" err="1"/>
              <a:t>Nevada",".New</a:t>
            </a:r>
            <a:r>
              <a:rPr lang="en-US" dirty="0"/>
              <a:t> </a:t>
            </a:r>
            <a:r>
              <a:rPr lang="en-US" dirty="0" err="1"/>
              <a:t>Hampshire",".New</a:t>
            </a:r>
            <a:r>
              <a:rPr lang="en-US" dirty="0"/>
              <a:t> </a:t>
            </a:r>
            <a:r>
              <a:rPr lang="en-US" dirty="0" err="1"/>
              <a:t>Jersey",".New</a:t>
            </a:r>
            <a:r>
              <a:rPr lang="en-US" dirty="0"/>
              <a:t> Mexico",</a:t>
            </a:r>
          </a:p>
          <a:p>
            <a:r>
              <a:rPr lang="en-US" dirty="0"/>
              <a:t>                       ".New </a:t>
            </a:r>
            <a:r>
              <a:rPr lang="en-US" dirty="0" err="1"/>
              <a:t>York",".North</a:t>
            </a:r>
            <a:r>
              <a:rPr lang="en-US" dirty="0"/>
              <a:t> </a:t>
            </a:r>
            <a:r>
              <a:rPr lang="en-US" dirty="0" err="1"/>
              <a:t>Carolina",".North</a:t>
            </a:r>
            <a:r>
              <a:rPr lang="en-US" dirty="0"/>
              <a:t> </a:t>
            </a:r>
            <a:r>
              <a:rPr lang="en-US" dirty="0" err="1"/>
              <a:t>Dakota",".Ohio</a:t>
            </a:r>
            <a:r>
              <a:rPr lang="en-US" dirty="0"/>
              <a:t>",</a:t>
            </a:r>
          </a:p>
          <a:p>
            <a:r>
              <a:rPr lang="en-US" dirty="0"/>
              <a:t>                       ".</a:t>
            </a:r>
            <a:r>
              <a:rPr lang="en-US" dirty="0" err="1"/>
              <a:t>Oklahoma",".Oregon",".Pennsylvania",".Rhode</a:t>
            </a:r>
            <a:r>
              <a:rPr lang="en-US" dirty="0"/>
              <a:t> Island",</a:t>
            </a:r>
          </a:p>
          <a:p>
            <a:r>
              <a:rPr lang="en-US" dirty="0"/>
              <a:t>                       ".South </a:t>
            </a:r>
            <a:r>
              <a:rPr lang="en-US" dirty="0" err="1"/>
              <a:t>Carolina",".South</a:t>
            </a:r>
            <a:r>
              <a:rPr lang="en-US" dirty="0"/>
              <a:t> </a:t>
            </a:r>
            <a:r>
              <a:rPr lang="en-US" dirty="0" err="1"/>
              <a:t>Dakota",".Tennessee</a:t>
            </a:r>
            <a:r>
              <a:rPr lang="en-US" dirty="0"/>
              <a:t>",</a:t>
            </a:r>
          </a:p>
          <a:p>
            <a:r>
              <a:rPr lang="en-US" dirty="0"/>
              <a:t>                       ".</a:t>
            </a:r>
            <a:r>
              <a:rPr lang="en-US" dirty="0" err="1"/>
              <a:t>Texas",".Utah",".Vermont",".Virginia",".Washington</a:t>
            </a:r>
            <a:r>
              <a:rPr lang="en-US" dirty="0"/>
              <a:t>",</a:t>
            </a:r>
          </a:p>
          <a:p>
            <a:r>
              <a:rPr lang="en-US" dirty="0"/>
              <a:t>                       ".West </a:t>
            </a:r>
            <a:r>
              <a:rPr lang="en-US" dirty="0" err="1"/>
              <a:t>Virginia",".Wisconsin",".Wyoming</a:t>
            </a:r>
            <a:r>
              <a:rPr lang="en-US" dirty="0"/>
              <a:t>"),</a:t>
            </a:r>
          </a:p>
          <a:p>
            <a:r>
              <a:rPr lang="en-US" dirty="0"/>
              <a:t>                V2 = c(4779736,710231,6392017,</a:t>
            </a:r>
          </a:p>
          <a:p>
            <a:r>
              <a:rPr lang="en-US" dirty="0"/>
              <a:t>                       2915918,37253956,5029196,3574097,897934,601723,18801310,</a:t>
            </a:r>
          </a:p>
          <a:p>
            <a:r>
              <a:rPr lang="en-US" dirty="0"/>
              <a:t>                       9687653,1360301,1567582,12830632,6483802,3046355,</a:t>
            </a:r>
          </a:p>
          <a:p>
            <a:r>
              <a:rPr lang="en-US" dirty="0"/>
              <a:t>                       2853118,4339367,4533372,1328361,5773552,6547629,</a:t>
            </a:r>
          </a:p>
          <a:p>
            <a:r>
              <a:rPr lang="en-US" dirty="0"/>
              <a:t>                       9883640,5303925,2967297,5988927,989415,1826341,2700551,</a:t>
            </a:r>
          </a:p>
          <a:p>
            <a:r>
              <a:rPr lang="en-US" dirty="0"/>
              <a:t>                       1316470,8791894,2059179,19378102,9535483,672591,</a:t>
            </a:r>
          </a:p>
          <a:p>
            <a:r>
              <a:rPr lang="en-US" dirty="0"/>
              <a:t>                       11536504,3751351,3831074,12702379,1052567,4625364,</a:t>
            </a:r>
          </a:p>
          <a:p>
            <a:r>
              <a:rPr lang="en-US" dirty="0"/>
              <a:t>                       814180,6346105,25145561,2763885,625741,8001024,6724540,</a:t>
            </a:r>
          </a:p>
          <a:p>
            <a:r>
              <a:rPr lang="en-US" dirty="0"/>
              <a:t>                       1852994,5686986,563626),</a:t>
            </a:r>
          </a:p>
          <a:p>
            <a:r>
              <a:rPr lang="en-US" dirty="0"/>
              <a:t>                V3 = c(4780125,710249,6392288,</a:t>
            </a:r>
          </a:p>
          <a:p>
            <a:r>
              <a:rPr lang="en-US" dirty="0"/>
              <a:t>                       2916031,37254519,5029319,3574147,897937,601767,18804564,</a:t>
            </a:r>
          </a:p>
          <a:p>
            <a:r>
              <a:rPr lang="en-US" dirty="0"/>
              <a:t>                       9688729,1360307,1567657,12831572,6484051,3046871,</a:t>
            </a:r>
          </a:p>
          <a:p>
            <a:r>
              <a:rPr lang="en-US" dirty="0"/>
              <a:t>                       2853123,4339333,4533487,1328358,5773794,6547785,</a:t>
            </a:r>
          </a:p>
          <a:p>
            <a:r>
              <a:rPr lang="en-US" dirty="0"/>
              <a:t>                       9884116,5303927,2968130,5988950,989407,1826305,2700677,</a:t>
            </a:r>
          </a:p>
          <a:p>
            <a:r>
              <a:rPr lang="en-US" dirty="0"/>
              <a:t>                       1316462,8791978,2059199,19378144,9535751,672576,</a:t>
            </a:r>
          </a:p>
          <a:p>
            <a:r>
              <a:rPr lang="en-US" dirty="0"/>
              <a:t>                       11536751,3751582,3831079,12702868,1052964,4625366,</a:t>
            </a:r>
          </a:p>
          <a:p>
            <a:r>
              <a:rPr lang="en-US" dirty="0"/>
              <a:t>                       814198,6346276,25146091,2763891,625737,8001049,6724540,</a:t>
            </a:r>
          </a:p>
          <a:p>
            <a:r>
              <a:rPr lang="en-US" dirty="0"/>
              <a:t>                       1853018,5687285,563775)</a:t>
            </a:r>
          </a:p>
          <a:p>
            <a:r>
              <a:rPr lang="en-US" dirty="0"/>
              <a:t>)</a:t>
            </a:r>
          </a:p>
          <a:p>
            <a:r>
              <a:rPr lang="en-US" dirty="0" err="1"/>
              <a:t>state_pop</a:t>
            </a:r>
            <a:r>
              <a:rPr lang="en-US" dirty="0"/>
              <a:t> &lt;- </a:t>
            </a:r>
            <a:r>
              <a:rPr lang="en-US" dirty="0" err="1"/>
              <a:t>state_pop</a:t>
            </a:r>
            <a:r>
              <a:rPr lang="en-US" dirty="0"/>
              <a:t> %&gt;% </a:t>
            </a:r>
          </a:p>
          <a:p>
            <a:r>
              <a:rPr lang="en-US" dirty="0"/>
              <a:t>  </a:t>
            </a:r>
            <a:r>
              <a:rPr lang="en-US" dirty="0" err="1"/>
              <a:t>set_names</a:t>
            </a:r>
            <a:r>
              <a:rPr lang="en-US" dirty="0"/>
              <a:t>(c("state", "census", "estimate")) %&gt;% </a:t>
            </a:r>
          </a:p>
          <a:p>
            <a:r>
              <a:rPr lang="en-US" dirty="0"/>
              <a:t>  mutate(state = </a:t>
            </a:r>
            <a:r>
              <a:rPr lang="en-US" dirty="0" err="1"/>
              <a:t>gsub</a:t>
            </a:r>
            <a:r>
              <a:rPr lang="en-US" dirty="0"/>
              <a:t>(".", "", state, fixed = TRUE),</a:t>
            </a:r>
          </a:p>
          <a:p>
            <a:r>
              <a:rPr lang="en-US" dirty="0"/>
              <a:t>         state = </a:t>
            </a:r>
            <a:r>
              <a:rPr lang="en-US" dirty="0" err="1"/>
              <a:t>tolower</a:t>
            </a:r>
            <a:r>
              <a:rPr lang="en-US" dirty="0"/>
              <a:t>(state))</a:t>
            </a:r>
          </a:p>
          <a:p>
            <a:endParaRPr lang="en-US" dirty="0"/>
          </a:p>
          <a:p>
            <a:r>
              <a:rPr lang="en-US" dirty="0"/>
              <a:t>d &lt;- educ7610::poverty %&gt;% </a:t>
            </a:r>
          </a:p>
          <a:p>
            <a:r>
              <a:rPr lang="en-US" dirty="0"/>
              <a:t>  </a:t>
            </a:r>
            <a:r>
              <a:rPr lang="en-US" dirty="0" err="1"/>
              <a:t>clean_names</a:t>
            </a:r>
            <a:r>
              <a:rPr lang="en-US" dirty="0"/>
              <a:t>() %&gt;% </a:t>
            </a:r>
          </a:p>
          <a:p>
            <a:r>
              <a:rPr lang="en-US" dirty="0"/>
              <a:t>  mutate(state = </a:t>
            </a:r>
            <a:r>
              <a:rPr lang="en-US" dirty="0" err="1"/>
              <a:t>gsub</a:t>
            </a:r>
            <a:r>
              <a:rPr lang="en-US" dirty="0"/>
              <a:t>("_", " ", state, fixed = TRUE),</a:t>
            </a:r>
          </a:p>
          <a:p>
            <a:r>
              <a:rPr lang="en-US" dirty="0"/>
              <a:t>         state = </a:t>
            </a:r>
            <a:r>
              <a:rPr lang="en-US" dirty="0" err="1"/>
              <a:t>tolower</a:t>
            </a:r>
            <a:r>
              <a:rPr lang="en-US" dirty="0"/>
              <a:t>(state)) %&gt;% </a:t>
            </a:r>
          </a:p>
          <a:p>
            <a:r>
              <a:rPr lang="en-US" dirty="0"/>
              <a:t>  mutate(</a:t>
            </a:r>
            <a:r>
              <a:rPr lang="en-US" dirty="0" err="1"/>
              <a:t>high_violence</a:t>
            </a:r>
            <a:r>
              <a:rPr lang="en-US" dirty="0"/>
              <a:t> = </a:t>
            </a:r>
            <a:r>
              <a:rPr lang="en-US" dirty="0" err="1"/>
              <a:t>case_when</a:t>
            </a:r>
            <a:r>
              <a:rPr lang="en-US" dirty="0"/>
              <a:t>(</a:t>
            </a:r>
            <a:r>
              <a:rPr lang="en-US" dirty="0" err="1"/>
              <a:t>violent_crime</a:t>
            </a:r>
            <a:r>
              <a:rPr lang="en-US" dirty="0"/>
              <a:t> &gt; median(</a:t>
            </a:r>
            <a:r>
              <a:rPr lang="en-US" dirty="0" err="1"/>
              <a:t>violent_crime</a:t>
            </a:r>
            <a:r>
              <a:rPr lang="en-US" dirty="0"/>
              <a:t>) ~ "Higher",</a:t>
            </a:r>
          </a:p>
          <a:p>
            <a:r>
              <a:rPr lang="en-US" dirty="0"/>
              <a:t>                                   </a:t>
            </a:r>
            <a:r>
              <a:rPr lang="en-US" dirty="0" err="1"/>
              <a:t>violent_crime</a:t>
            </a:r>
            <a:r>
              <a:rPr lang="en-US" dirty="0"/>
              <a:t> &lt;= median(</a:t>
            </a:r>
            <a:r>
              <a:rPr lang="en-US" dirty="0" err="1"/>
              <a:t>violent_crime</a:t>
            </a:r>
            <a:r>
              <a:rPr lang="en-US" dirty="0"/>
              <a:t>) ~ "Lower"),</a:t>
            </a:r>
          </a:p>
          <a:p>
            <a:r>
              <a:rPr lang="en-US" dirty="0"/>
              <a:t>         </a:t>
            </a:r>
            <a:r>
              <a:rPr lang="en-US" dirty="0" err="1"/>
              <a:t>high_violence</a:t>
            </a:r>
            <a:r>
              <a:rPr lang="en-US" dirty="0"/>
              <a:t> = factor(</a:t>
            </a:r>
            <a:r>
              <a:rPr lang="en-US" dirty="0" err="1"/>
              <a:t>high_violence</a:t>
            </a:r>
            <a:r>
              <a:rPr lang="en-US" dirty="0"/>
              <a:t>, levels = c("Lower", "Higher")),</a:t>
            </a:r>
          </a:p>
          <a:p>
            <a:r>
              <a:rPr lang="en-US" dirty="0"/>
              <a:t>         </a:t>
            </a:r>
            <a:r>
              <a:rPr lang="en-US" dirty="0" err="1"/>
              <a:t>high_teen_birth</a:t>
            </a:r>
            <a:r>
              <a:rPr lang="en-US" dirty="0"/>
              <a:t> = </a:t>
            </a:r>
            <a:r>
              <a:rPr lang="en-US" dirty="0" err="1"/>
              <a:t>case_when</a:t>
            </a:r>
            <a:r>
              <a:rPr lang="en-US" dirty="0"/>
              <a:t>(</a:t>
            </a:r>
            <a:r>
              <a:rPr lang="en-US" dirty="0" err="1"/>
              <a:t>teen_birth</a:t>
            </a:r>
            <a:r>
              <a:rPr lang="en-US" dirty="0"/>
              <a:t> &gt; median(</a:t>
            </a:r>
            <a:r>
              <a:rPr lang="en-US" dirty="0" err="1"/>
              <a:t>teen_birth</a:t>
            </a:r>
            <a:r>
              <a:rPr lang="en-US" dirty="0"/>
              <a:t>) ~ "Higher",</a:t>
            </a:r>
          </a:p>
          <a:p>
            <a:r>
              <a:rPr lang="en-US" dirty="0"/>
              <a:t>                                     </a:t>
            </a:r>
            <a:r>
              <a:rPr lang="en-US" dirty="0" err="1"/>
              <a:t>teen_birth</a:t>
            </a:r>
            <a:r>
              <a:rPr lang="en-US" dirty="0"/>
              <a:t> &lt;= median(</a:t>
            </a:r>
            <a:r>
              <a:rPr lang="en-US" dirty="0" err="1"/>
              <a:t>teen_birth</a:t>
            </a:r>
            <a:r>
              <a:rPr lang="en-US" dirty="0"/>
              <a:t>) ~ "Lower"),</a:t>
            </a:r>
          </a:p>
          <a:p>
            <a:r>
              <a:rPr lang="en-US" dirty="0"/>
              <a:t>         </a:t>
            </a:r>
            <a:r>
              <a:rPr lang="en-US" dirty="0" err="1"/>
              <a:t>high_teen_birth</a:t>
            </a:r>
            <a:r>
              <a:rPr lang="en-US" dirty="0"/>
              <a:t> = factor(</a:t>
            </a:r>
            <a:r>
              <a:rPr lang="en-US" dirty="0" err="1"/>
              <a:t>high_teen_birth</a:t>
            </a:r>
            <a:r>
              <a:rPr lang="en-US" dirty="0"/>
              <a:t>, levels = c("Higher", "Lower")))</a:t>
            </a:r>
          </a:p>
          <a:p>
            <a:endParaRPr lang="en-US" dirty="0"/>
          </a:p>
          <a:p>
            <a:r>
              <a:rPr lang="en-US" dirty="0"/>
              <a:t>d &lt;- </a:t>
            </a:r>
            <a:r>
              <a:rPr lang="en-US" dirty="0" err="1"/>
              <a:t>full_join</a:t>
            </a:r>
            <a:r>
              <a:rPr lang="en-US" dirty="0"/>
              <a:t>(d, </a:t>
            </a:r>
            <a:r>
              <a:rPr lang="en-US" dirty="0" err="1"/>
              <a:t>state_pop</a:t>
            </a:r>
            <a:r>
              <a:rPr lang="en-US" dirty="0"/>
              <a:t>, by = "state")</a:t>
            </a:r>
          </a:p>
          <a:p>
            <a:r>
              <a:rPr lang="en-US" dirty="0"/>
              <a:t>  </a:t>
            </a:r>
          </a:p>
          <a:p>
            <a:r>
              <a:rPr lang="en-US" dirty="0" err="1"/>
              <a:t>fit_logit</a:t>
            </a:r>
            <a:r>
              <a:rPr lang="en-US" dirty="0"/>
              <a:t> &lt;- </a:t>
            </a:r>
            <a:r>
              <a:rPr lang="en-US" dirty="0" err="1"/>
              <a:t>glm</a:t>
            </a:r>
            <a:r>
              <a:rPr lang="en-US" dirty="0"/>
              <a:t>(</a:t>
            </a:r>
            <a:r>
              <a:rPr lang="en-US" dirty="0" err="1"/>
              <a:t>high_violence</a:t>
            </a:r>
            <a:r>
              <a:rPr lang="en-US" dirty="0"/>
              <a:t> ~ </a:t>
            </a:r>
            <a:r>
              <a:rPr lang="en-US" dirty="0" err="1"/>
              <a:t>poverty_pct</a:t>
            </a:r>
            <a:r>
              <a:rPr lang="en-US" dirty="0"/>
              <a:t> + census + </a:t>
            </a:r>
            <a:r>
              <a:rPr lang="en-US" dirty="0" err="1"/>
              <a:t>high_teen_birth</a:t>
            </a:r>
            <a:r>
              <a:rPr lang="en-US" dirty="0"/>
              <a:t>, data = d, family = "binomial")</a:t>
            </a:r>
          </a:p>
          <a:p>
            <a:r>
              <a:rPr lang="en-US" dirty="0"/>
              <a:t>summary(</a:t>
            </a:r>
            <a:r>
              <a:rPr lang="en-US" dirty="0" err="1"/>
              <a:t>fit_logit</a:t>
            </a:r>
            <a:r>
              <a:rPr lang="en-US" dirty="0"/>
              <a:t>)</a:t>
            </a:r>
          </a:p>
          <a:p>
            <a:r>
              <a:rPr lang="en-US" dirty="0"/>
              <a:t>educ7610::</a:t>
            </a:r>
            <a:r>
              <a:rPr lang="en-US" dirty="0" err="1"/>
              <a:t>oddsratios</a:t>
            </a:r>
            <a:r>
              <a:rPr lang="en-US" dirty="0"/>
              <a:t>(</a:t>
            </a:r>
            <a:r>
              <a:rPr lang="en-US" dirty="0" err="1"/>
              <a:t>fit_logit</a:t>
            </a:r>
            <a:r>
              <a:rPr lang="en-US" dirty="0"/>
              <a:t>)</a:t>
            </a:r>
          </a:p>
          <a:p>
            <a:endParaRPr lang="en-US" dirty="0"/>
          </a:p>
          <a:p>
            <a:r>
              <a:rPr lang="en-US" dirty="0"/>
              <a:t># Get data out of our model and a few other things</a:t>
            </a:r>
          </a:p>
          <a:p>
            <a:r>
              <a:rPr lang="en-US" dirty="0" err="1"/>
              <a:t>fit_data</a:t>
            </a:r>
            <a:r>
              <a:rPr lang="en-US" dirty="0"/>
              <a:t> &lt;- augment(</a:t>
            </a:r>
            <a:r>
              <a:rPr lang="en-US" dirty="0" err="1"/>
              <a:t>fit_logit</a:t>
            </a:r>
            <a:r>
              <a:rPr lang="en-US" dirty="0"/>
              <a:t>)</a:t>
            </a:r>
          </a:p>
          <a:p>
            <a:r>
              <a:rPr lang="en-US" dirty="0" err="1"/>
              <a:t>fit_data</a:t>
            </a:r>
            <a:r>
              <a:rPr lang="en-US" dirty="0"/>
              <a:t> &lt;- </a:t>
            </a:r>
            <a:r>
              <a:rPr lang="en-US" dirty="0" err="1"/>
              <a:t>fit_data</a:t>
            </a:r>
            <a:r>
              <a:rPr lang="en-US" dirty="0"/>
              <a:t> %&gt;% </a:t>
            </a:r>
          </a:p>
          <a:p>
            <a:r>
              <a:rPr lang="en-US" dirty="0"/>
              <a:t>  mutate(probs = predict(</a:t>
            </a:r>
            <a:r>
              <a:rPr lang="en-US" dirty="0" err="1"/>
              <a:t>fit_logit</a:t>
            </a:r>
            <a:r>
              <a:rPr lang="en-US" dirty="0"/>
              <a:t>, type = "response"))</a:t>
            </a:r>
          </a:p>
          <a:p>
            <a:endParaRPr lang="en-US" dirty="0"/>
          </a:p>
          <a:p>
            <a:r>
              <a:rPr lang="en-US" dirty="0"/>
              <a:t># show influential points (label top 3)</a:t>
            </a:r>
          </a:p>
          <a:p>
            <a:r>
              <a:rPr lang="en-US" dirty="0"/>
              <a:t>plot(</a:t>
            </a:r>
            <a:r>
              <a:rPr lang="en-US" dirty="0" err="1"/>
              <a:t>fit_logit</a:t>
            </a:r>
            <a:r>
              <a:rPr lang="en-US" dirty="0"/>
              <a:t>, which = 4, </a:t>
            </a:r>
            <a:r>
              <a:rPr lang="en-US" dirty="0" err="1"/>
              <a:t>id.n</a:t>
            </a:r>
            <a:r>
              <a:rPr lang="en-US" dirty="0"/>
              <a:t> = 3)</a:t>
            </a:r>
          </a:p>
          <a:p>
            <a:endParaRPr lang="en-US" dirty="0"/>
          </a:p>
          <a:p>
            <a:r>
              <a:rPr lang="en-US" dirty="0"/>
              <a:t># check predictors with logit</a:t>
            </a:r>
          </a:p>
          <a:p>
            <a:r>
              <a:rPr lang="en-US" dirty="0"/>
              <a:t>c1 = </a:t>
            </a:r>
            <a:r>
              <a:rPr lang="en-US" dirty="0" err="1"/>
              <a:t>fit_data</a:t>
            </a:r>
            <a:r>
              <a:rPr lang="en-US" dirty="0"/>
              <a:t> %&gt;% </a:t>
            </a:r>
          </a:p>
          <a:p>
            <a:r>
              <a:rPr lang="en-US" dirty="0"/>
              <a:t>  </a:t>
            </a:r>
            <a:r>
              <a:rPr lang="en-US" dirty="0" err="1"/>
              <a:t>ggplot</a:t>
            </a:r>
            <a:r>
              <a:rPr lang="en-US" dirty="0"/>
              <a:t>(</a:t>
            </a:r>
            <a:r>
              <a:rPr lang="en-US" dirty="0" err="1"/>
              <a:t>aes</a:t>
            </a:r>
            <a:r>
              <a:rPr lang="en-US" dirty="0"/>
              <a:t>(</a:t>
            </a:r>
            <a:r>
              <a:rPr lang="en-US" dirty="0" err="1"/>
              <a:t>poverty_pct</a:t>
            </a:r>
            <a:r>
              <a:rPr lang="en-US" dirty="0"/>
              <a:t>, .fitted))+</a:t>
            </a:r>
          </a:p>
          <a:p>
            <a:r>
              <a:rPr lang="en-US" dirty="0"/>
              <a:t>  </a:t>
            </a:r>
            <a:r>
              <a:rPr lang="en-US" dirty="0" err="1"/>
              <a:t>geom_point</a:t>
            </a:r>
            <a:r>
              <a:rPr lang="en-US" dirty="0"/>
              <a:t>(size = 0.5, alpha = 0.5) +</a:t>
            </a:r>
          </a:p>
          <a:p>
            <a:r>
              <a:rPr lang="en-US" dirty="0"/>
              <a:t>  </a:t>
            </a:r>
            <a:r>
              <a:rPr lang="en-US" dirty="0" err="1"/>
              <a:t>geom_smooth</a:t>
            </a:r>
            <a:r>
              <a:rPr lang="en-US" dirty="0"/>
              <a:t>(method = "loess") + </a:t>
            </a:r>
          </a:p>
          <a:p>
            <a:r>
              <a:rPr lang="en-US" dirty="0"/>
              <a:t>  </a:t>
            </a:r>
            <a:r>
              <a:rPr lang="en-US" dirty="0" err="1"/>
              <a:t>theme_bw</a:t>
            </a:r>
            <a:r>
              <a:rPr lang="en-US" dirty="0"/>
              <a:t>() </a:t>
            </a:r>
          </a:p>
          <a:p>
            <a:r>
              <a:rPr lang="en-US" dirty="0"/>
              <a:t>c2 = </a:t>
            </a:r>
            <a:r>
              <a:rPr lang="en-US" dirty="0" err="1"/>
              <a:t>fit_data</a:t>
            </a:r>
            <a:r>
              <a:rPr lang="en-US" dirty="0"/>
              <a:t> %&gt;% </a:t>
            </a:r>
          </a:p>
          <a:p>
            <a:r>
              <a:rPr lang="en-US" dirty="0"/>
              <a:t>  </a:t>
            </a:r>
            <a:r>
              <a:rPr lang="en-US" dirty="0" err="1"/>
              <a:t>ggplot</a:t>
            </a:r>
            <a:r>
              <a:rPr lang="en-US" dirty="0"/>
              <a:t>(</a:t>
            </a:r>
            <a:r>
              <a:rPr lang="en-US" dirty="0" err="1"/>
              <a:t>aes</a:t>
            </a:r>
            <a:r>
              <a:rPr lang="en-US" dirty="0"/>
              <a:t>(census, .fitted))+</a:t>
            </a:r>
          </a:p>
          <a:p>
            <a:r>
              <a:rPr lang="en-US" dirty="0"/>
              <a:t>  </a:t>
            </a:r>
            <a:r>
              <a:rPr lang="en-US" dirty="0" err="1"/>
              <a:t>geom_point</a:t>
            </a:r>
            <a:r>
              <a:rPr lang="en-US" dirty="0"/>
              <a:t>(size = 0.5, alpha = 0.5) +</a:t>
            </a:r>
          </a:p>
          <a:p>
            <a:r>
              <a:rPr lang="en-US" dirty="0"/>
              <a:t>  </a:t>
            </a:r>
            <a:r>
              <a:rPr lang="en-US" dirty="0" err="1"/>
              <a:t>geom_smooth</a:t>
            </a:r>
            <a:r>
              <a:rPr lang="en-US" dirty="0"/>
              <a:t>(method = "loess") + </a:t>
            </a:r>
          </a:p>
          <a:p>
            <a:r>
              <a:rPr lang="en-US" dirty="0"/>
              <a:t>  </a:t>
            </a:r>
            <a:r>
              <a:rPr lang="en-US" dirty="0" err="1"/>
              <a:t>theme_bw</a:t>
            </a:r>
            <a:r>
              <a:rPr lang="en-US" dirty="0"/>
              <a:t>() </a:t>
            </a:r>
          </a:p>
          <a:p>
            <a:r>
              <a:rPr lang="en-US" dirty="0"/>
              <a:t>c3 = </a:t>
            </a:r>
            <a:r>
              <a:rPr lang="en-US" dirty="0" err="1"/>
              <a:t>fit_data</a:t>
            </a:r>
            <a:r>
              <a:rPr lang="en-US" dirty="0"/>
              <a:t> %&gt;% </a:t>
            </a:r>
          </a:p>
          <a:p>
            <a:r>
              <a:rPr lang="en-US" dirty="0"/>
              <a:t>  </a:t>
            </a:r>
            <a:r>
              <a:rPr lang="en-US" dirty="0" err="1"/>
              <a:t>ggplot</a:t>
            </a:r>
            <a:r>
              <a:rPr lang="en-US" dirty="0"/>
              <a:t>(</a:t>
            </a:r>
            <a:r>
              <a:rPr lang="en-US" dirty="0" err="1"/>
              <a:t>aes</a:t>
            </a:r>
            <a:r>
              <a:rPr lang="en-US" dirty="0"/>
              <a:t>(</a:t>
            </a:r>
            <a:r>
              <a:rPr lang="en-US" dirty="0" err="1"/>
              <a:t>high_teen_birth</a:t>
            </a:r>
            <a:r>
              <a:rPr lang="en-US" dirty="0"/>
              <a:t>, .fitted))+</a:t>
            </a:r>
          </a:p>
          <a:p>
            <a:r>
              <a:rPr lang="en-US" dirty="0"/>
              <a:t>  </a:t>
            </a:r>
            <a:r>
              <a:rPr lang="en-US" dirty="0" err="1"/>
              <a:t>geom_point</a:t>
            </a:r>
            <a:r>
              <a:rPr lang="en-US" dirty="0"/>
              <a:t>(size = 0.5, alpha = 0.5) +</a:t>
            </a:r>
          </a:p>
          <a:p>
            <a:r>
              <a:rPr lang="en-US" dirty="0"/>
              <a:t>  </a:t>
            </a:r>
            <a:r>
              <a:rPr lang="en-US" dirty="0" err="1"/>
              <a:t>geom_smooth</a:t>
            </a:r>
            <a:r>
              <a:rPr lang="en-US" dirty="0"/>
              <a:t>(method = "loess") + </a:t>
            </a:r>
          </a:p>
          <a:p>
            <a:r>
              <a:rPr lang="en-US" dirty="0"/>
              <a:t>  </a:t>
            </a:r>
            <a:r>
              <a:rPr lang="en-US" dirty="0" err="1"/>
              <a:t>theme_bw</a:t>
            </a:r>
            <a:r>
              <a:rPr lang="en-US" dirty="0"/>
              <a:t>() </a:t>
            </a:r>
          </a:p>
          <a:p>
            <a:r>
              <a:rPr lang="en-US" dirty="0"/>
              <a:t>library(patchwork)</a:t>
            </a:r>
          </a:p>
          <a:p>
            <a:r>
              <a:rPr lang="en-US" dirty="0"/>
              <a:t>c1 + c2 + c3</a:t>
            </a:r>
          </a:p>
          <a:p>
            <a:endParaRPr lang="en-US" dirty="0"/>
          </a:p>
          <a:p>
            <a:endParaRPr lang="en-US" dirty="0"/>
          </a:p>
          <a:p>
            <a:r>
              <a:rPr lang="en-US" dirty="0"/>
              <a:t># Multicollinearity</a:t>
            </a:r>
          </a:p>
          <a:p>
            <a:r>
              <a:rPr lang="en-US" dirty="0"/>
              <a:t>car::</a:t>
            </a:r>
            <a:r>
              <a:rPr lang="en-US" dirty="0" err="1"/>
              <a:t>vif</a:t>
            </a:r>
            <a:r>
              <a:rPr lang="en-US" dirty="0"/>
              <a:t>(</a:t>
            </a:r>
            <a:r>
              <a:rPr lang="en-US" dirty="0" err="1"/>
              <a:t>fit_logit</a:t>
            </a:r>
            <a:r>
              <a:rPr lang="en-US" dirty="0"/>
              <a:t>)</a:t>
            </a:r>
          </a:p>
          <a:p>
            <a:r>
              <a:rPr lang="en-US" dirty="0"/>
              <a:t># As a rule of thumb, a VIF value that exceeds 5 or 10 indicates a problematic amount of collinearity. In our example, there is no collinearity: all variables have a value of VIF well below 5.</a:t>
            </a:r>
          </a:p>
          <a:p>
            <a:endParaRPr lang="en-US" dirty="0"/>
          </a:p>
          <a:p>
            <a:r>
              <a:rPr lang="en-US" dirty="0"/>
              <a:t># Residuals</a:t>
            </a:r>
          </a:p>
          <a:p>
            <a:r>
              <a:rPr lang="en-US" dirty="0"/>
              <a:t>c4 = </a:t>
            </a:r>
            <a:r>
              <a:rPr lang="en-US" dirty="0" err="1"/>
              <a:t>fit_data</a:t>
            </a:r>
            <a:r>
              <a:rPr lang="en-US" dirty="0"/>
              <a:t> %&gt;% </a:t>
            </a:r>
          </a:p>
          <a:p>
            <a:r>
              <a:rPr lang="en-US" dirty="0"/>
              <a:t>  </a:t>
            </a:r>
            <a:r>
              <a:rPr lang="en-US" dirty="0" err="1"/>
              <a:t>ggplot</a:t>
            </a:r>
            <a:r>
              <a:rPr lang="en-US" dirty="0"/>
              <a:t>(</a:t>
            </a:r>
            <a:r>
              <a:rPr lang="en-US" dirty="0" err="1"/>
              <a:t>aes</a:t>
            </a:r>
            <a:r>
              <a:rPr lang="en-US" dirty="0"/>
              <a:t>(</a:t>
            </a:r>
            <a:r>
              <a:rPr lang="en-US" dirty="0" err="1"/>
              <a:t>poverty_pct</a:t>
            </a:r>
            <a:r>
              <a:rPr lang="en-US" dirty="0"/>
              <a:t>, .</a:t>
            </a:r>
            <a:r>
              <a:rPr lang="en-US" dirty="0" err="1"/>
              <a:t>std.resid</a:t>
            </a:r>
            <a:r>
              <a:rPr lang="en-US" dirty="0"/>
              <a:t>, color = )) +</a:t>
            </a:r>
          </a:p>
          <a:p>
            <a:r>
              <a:rPr lang="en-US" dirty="0"/>
              <a:t>  </a:t>
            </a:r>
            <a:r>
              <a:rPr lang="en-US" dirty="0" err="1"/>
              <a:t>geom_point</a:t>
            </a:r>
            <a:r>
              <a:rPr lang="en-US" dirty="0"/>
              <a:t>(size = 0.5, alpha = 0.5) +</a:t>
            </a:r>
          </a:p>
          <a:p>
            <a:r>
              <a:rPr lang="en-US" dirty="0"/>
              <a:t>  </a:t>
            </a:r>
            <a:r>
              <a:rPr lang="en-US" dirty="0" err="1"/>
              <a:t>geom_hline</a:t>
            </a:r>
            <a:r>
              <a:rPr lang="en-US" dirty="0"/>
              <a:t>(</a:t>
            </a:r>
            <a:r>
              <a:rPr lang="en-US" dirty="0" err="1"/>
              <a:t>yintercept</a:t>
            </a:r>
            <a:r>
              <a:rPr lang="en-US" dirty="0"/>
              <a:t> = 0, </a:t>
            </a:r>
            <a:r>
              <a:rPr lang="en-US" dirty="0" err="1"/>
              <a:t>linetype</a:t>
            </a:r>
            <a:r>
              <a:rPr lang="en-US" dirty="0"/>
              <a:t> = "dashed") +</a:t>
            </a:r>
          </a:p>
          <a:p>
            <a:r>
              <a:rPr lang="en-US" dirty="0"/>
              <a:t>  </a:t>
            </a:r>
            <a:r>
              <a:rPr lang="en-US" dirty="0" err="1"/>
              <a:t>geom_smooth</a:t>
            </a:r>
            <a:r>
              <a:rPr lang="en-US" dirty="0"/>
              <a:t>(method = "loess") + </a:t>
            </a:r>
          </a:p>
          <a:p>
            <a:r>
              <a:rPr lang="en-US" dirty="0"/>
              <a:t>  </a:t>
            </a:r>
            <a:r>
              <a:rPr lang="en-US" dirty="0" err="1"/>
              <a:t>theme_bw</a:t>
            </a:r>
            <a:r>
              <a:rPr lang="en-US" dirty="0"/>
              <a:t>() </a:t>
            </a:r>
          </a:p>
          <a:p>
            <a:r>
              <a:rPr lang="en-US" dirty="0"/>
              <a:t>c5 = </a:t>
            </a:r>
            <a:r>
              <a:rPr lang="en-US" dirty="0" err="1"/>
              <a:t>fit_data</a:t>
            </a:r>
            <a:r>
              <a:rPr lang="en-US" dirty="0"/>
              <a:t> %&gt;% </a:t>
            </a:r>
          </a:p>
          <a:p>
            <a:r>
              <a:rPr lang="en-US" dirty="0"/>
              <a:t>  </a:t>
            </a:r>
            <a:r>
              <a:rPr lang="en-US" dirty="0" err="1"/>
              <a:t>ggplot</a:t>
            </a:r>
            <a:r>
              <a:rPr lang="en-US" dirty="0"/>
              <a:t>(</a:t>
            </a:r>
            <a:r>
              <a:rPr lang="en-US" dirty="0" err="1"/>
              <a:t>aes</a:t>
            </a:r>
            <a:r>
              <a:rPr lang="en-US" dirty="0"/>
              <a:t>(census, .</a:t>
            </a:r>
            <a:r>
              <a:rPr lang="en-US" dirty="0" err="1"/>
              <a:t>std.resid</a:t>
            </a:r>
            <a:r>
              <a:rPr lang="en-US" dirty="0"/>
              <a:t>)) +</a:t>
            </a:r>
          </a:p>
          <a:p>
            <a:r>
              <a:rPr lang="en-US" dirty="0"/>
              <a:t>  </a:t>
            </a:r>
            <a:r>
              <a:rPr lang="en-US" dirty="0" err="1"/>
              <a:t>geom_point</a:t>
            </a:r>
            <a:r>
              <a:rPr lang="en-US" dirty="0"/>
              <a:t>(size = 0.5, alpha = 0.5) +</a:t>
            </a:r>
          </a:p>
          <a:p>
            <a:r>
              <a:rPr lang="en-US" dirty="0"/>
              <a:t>  </a:t>
            </a:r>
            <a:r>
              <a:rPr lang="en-US" dirty="0" err="1"/>
              <a:t>geom_hline</a:t>
            </a:r>
            <a:r>
              <a:rPr lang="en-US" dirty="0"/>
              <a:t>(</a:t>
            </a:r>
            <a:r>
              <a:rPr lang="en-US" dirty="0" err="1"/>
              <a:t>yintercept</a:t>
            </a:r>
            <a:r>
              <a:rPr lang="en-US" dirty="0"/>
              <a:t> = 0, </a:t>
            </a:r>
            <a:r>
              <a:rPr lang="en-US" dirty="0" err="1"/>
              <a:t>linetype</a:t>
            </a:r>
            <a:r>
              <a:rPr lang="en-US" dirty="0"/>
              <a:t> = "dashed") +</a:t>
            </a:r>
          </a:p>
          <a:p>
            <a:r>
              <a:rPr lang="en-US" dirty="0"/>
              <a:t>  </a:t>
            </a:r>
            <a:r>
              <a:rPr lang="en-US" dirty="0" err="1"/>
              <a:t>geom_smooth</a:t>
            </a:r>
            <a:r>
              <a:rPr lang="en-US" dirty="0"/>
              <a:t>(method = "loess") + </a:t>
            </a:r>
          </a:p>
          <a:p>
            <a:r>
              <a:rPr lang="en-US" dirty="0"/>
              <a:t>  </a:t>
            </a:r>
            <a:r>
              <a:rPr lang="en-US" dirty="0" err="1"/>
              <a:t>theme_bw</a:t>
            </a:r>
            <a:r>
              <a:rPr lang="en-US" dirty="0"/>
              <a:t>() </a:t>
            </a:r>
          </a:p>
          <a:p>
            <a:r>
              <a:rPr lang="en-US" dirty="0"/>
              <a:t>c6 = </a:t>
            </a:r>
            <a:r>
              <a:rPr lang="en-US" dirty="0" err="1"/>
              <a:t>fit_data</a:t>
            </a:r>
            <a:r>
              <a:rPr lang="en-US" dirty="0"/>
              <a:t> %&gt;% </a:t>
            </a:r>
          </a:p>
          <a:p>
            <a:r>
              <a:rPr lang="en-US" dirty="0"/>
              <a:t>  </a:t>
            </a:r>
            <a:r>
              <a:rPr lang="en-US" dirty="0" err="1"/>
              <a:t>ggplot</a:t>
            </a:r>
            <a:r>
              <a:rPr lang="en-US" dirty="0"/>
              <a:t>(</a:t>
            </a:r>
            <a:r>
              <a:rPr lang="en-US" dirty="0" err="1"/>
              <a:t>aes</a:t>
            </a:r>
            <a:r>
              <a:rPr lang="en-US" dirty="0"/>
              <a:t>(</a:t>
            </a:r>
            <a:r>
              <a:rPr lang="en-US" dirty="0" err="1"/>
              <a:t>high_teen_birth</a:t>
            </a:r>
            <a:r>
              <a:rPr lang="en-US" dirty="0"/>
              <a:t>, .</a:t>
            </a:r>
            <a:r>
              <a:rPr lang="en-US" dirty="0" err="1"/>
              <a:t>std.resid</a:t>
            </a:r>
            <a:r>
              <a:rPr lang="en-US" dirty="0"/>
              <a:t>)) +</a:t>
            </a:r>
          </a:p>
          <a:p>
            <a:r>
              <a:rPr lang="en-US" dirty="0"/>
              <a:t>  </a:t>
            </a:r>
            <a:r>
              <a:rPr lang="en-US" dirty="0" err="1"/>
              <a:t>geom_point</a:t>
            </a:r>
            <a:r>
              <a:rPr lang="en-US" dirty="0"/>
              <a:t>(size = 0.5, alpha = 0.5) +</a:t>
            </a:r>
          </a:p>
          <a:p>
            <a:r>
              <a:rPr lang="en-US" dirty="0"/>
              <a:t>  </a:t>
            </a:r>
            <a:r>
              <a:rPr lang="en-US" dirty="0" err="1"/>
              <a:t>geom_hline</a:t>
            </a:r>
            <a:r>
              <a:rPr lang="en-US" dirty="0"/>
              <a:t>(</a:t>
            </a:r>
            <a:r>
              <a:rPr lang="en-US" dirty="0" err="1"/>
              <a:t>yintercept</a:t>
            </a:r>
            <a:r>
              <a:rPr lang="en-US" dirty="0"/>
              <a:t> = 0, </a:t>
            </a:r>
            <a:r>
              <a:rPr lang="en-US" dirty="0" err="1"/>
              <a:t>linetype</a:t>
            </a:r>
            <a:r>
              <a:rPr lang="en-US" dirty="0"/>
              <a:t> = "dashed") +</a:t>
            </a:r>
          </a:p>
          <a:p>
            <a:r>
              <a:rPr lang="en-US" dirty="0"/>
              <a:t>  </a:t>
            </a:r>
            <a:r>
              <a:rPr lang="en-US" dirty="0" err="1"/>
              <a:t>geom_smooth</a:t>
            </a:r>
            <a:r>
              <a:rPr lang="en-US" dirty="0"/>
              <a:t>(method = "loess") + </a:t>
            </a:r>
          </a:p>
          <a:p>
            <a:r>
              <a:rPr lang="en-US" dirty="0"/>
              <a:t>  </a:t>
            </a:r>
            <a:r>
              <a:rPr lang="en-US" dirty="0" err="1"/>
              <a:t>theme_bw</a:t>
            </a:r>
            <a:r>
              <a:rPr lang="en-US" dirty="0"/>
              <a:t>() </a:t>
            </a:r>
          </a:p>
          <a:p>
            <a:endParaRPr lang="en-US" dirty="0"/>
          </a:p>
          <a:p>
            <a:r>
              <a:rPr lang="en-US" dirty="0"/>
              <a:t>c4 + c5 + c6</a:t>
            </a:r>
          </a:p>
          <a:p>
            <a:endParaRPr lang="en-US" dirty="0"/>
          </a:p>
          <a:p>
            <a:r>
              <a:rPr lang="en-US" dirty="0"/>
              <a:t>hist(fit_data$.</a:t>
            </a:r>
            <a:r>
              <a:rPr lang="en-US" dirty="0" err="1"/>
              <a:t>std.resid</a:t>
            </a:r>
            <a:r>
              <a:rPr lang="en-US" dirty="0"/>
              <a:t>)</a:t>
            </a:r>
          </a:p>
          <a:p>
            <a:r>
              <a:rPr lang="en-US" dirty="0"/>
              <a:t>plot(</a:t>
            </a:r>
            <a:r>
              <a:rPr lang="en-US" dirty="0" err="1"/>
              <a:t>fit_data$.hat</a:t>
            </a:r>
            <a:r>
              <a:rPr lang="en-US" dirty="0"/>
              <a:t>, type = "h")</a:t>
            </a:r>
          </a:p>
          <a:p>
            <a:endParaRPr lang="en-US" dirty="0"/>
          </a:p>
          <a:p>
            <a:r>
              <a:rPr lang="en-US" dirty="0"/>
              <a:t># Accuracy</a:t>
            </a:r>
          </a:p>
          <a:p>
            <a:r>
              <a:rPr lang="en-US" dirty="0"/>
              <a:t>probs &lt;- predict(</a:t>
            </a:r>
            <a:r>
              <a:rPr lang="en-US" dirty="0" err="1"/>
              <a:t>fit_logit</a:t>
            </a:r>
            <a:r>
              <a:rPr lang="en-US" dirty="0"/>
              <a:t>, type = "response")</a:t>
            </a:r>
          </a:p>
          <a:p>
            <a:r>
              <a:rPr lang="en-US" dirty="0"/>
              <a:t>probs01 &lt;- </a:t>
            </a:r>
            <a:r>
              <a:rPr lang="en-US" dirty="0" err="1"/>
              <a:t>ifelse</a:t>
            </a:r>
            <a:r>
              <a:rPr lang="en-US" dirty="0"/>
              <a:t>(probs &gt; .5, "Higher", "Lower")</a:t>
            </a:r>
          </a:p>
          <a:p>
            <a:r>
              <a:rPr lang="en-US" dirty="0"/>
              <a:t>probs01 &lt;- factor(probs01, levels = c("Lower", "Higher"))</a:t>
            </a:r>
          </a:p>
          <a:p>
            <a:r>
              <a:rPr lang="en-US" dirty="0"/>
              <a:t>table(</a:t>
            </a:r>
            <a:r>
              <a:rPr lang="en-US" dirty="0" err="1"/>
              <a:t>fit_data$high_violence</a:t>
            </a:r>
            <a:r>
              <a:rPr lang="en-US" dirty="0"/>
              <a:t>, probs01)</a:t>
            </a:r>
          </a:p>
          <a:p>
            <a:endParaRPr lang="en-US" dirty="0"/>
          </a:p>
          <a:p>
            <a:r>
              <a:rPr lang="en-US" dirty="0"/>
              <a:t>library(</a:t>
            </a:r>
            <a:r>
              <a:rPr lang="en-US" dirty="0" err="1"/>
              <a:t>ROCit</a:t>
            </a:r>
            <a:r>
              <a:rPr lang="en-US" dirty="0"/>
              <a:t>)</a:t>
            </a:r>
          </a:p>
          <a:p>
            <a:r>
              <a:rPr lang="en-US" dirty="0" err="1"/>
              <a:t>measureit</a:t>
            </a:r>
            <a:r>
              <a:rPr lang="en-US" dirty="0"/>
              <a:t>(score = probs,</a:t>
            </a:r>
          </a:p>
          <a:p>
            <a:r>
              <a:rPr lang="en-US" dirty="0"/>
              <a:t>          class = </a:t>
            </a:r>
            <a:r>
              <a:rPr lang="en-US" dirty="0" err="1"/>
              <a:t>fit_data$high_violence</a:t>
            </a:r>
            <a:r>
              <a:rPr lang="en-US" dirty="0"/>
              <a:t>,</a:t>
            </a:r>
          </a:p>
          <a:p>
            <a:r>
              <a:rPr lang="en-US" dirty="0"/>
              <a:t>          measure = c("ACC", "MIS", "SENS", "SPEC", "PPV", "NPV"))</a:t>
            </a:r>
          </a:p>
          <a:p>
            <a:endParaRPr lang="en-US" dirty="0"/>
          </a:p>
          <a:p>
            <a:r>
              <a:rPr lang="en-US" dirty="0" err="1"/>
              <a:t>binomial_smooth</a:t>
            </a:r>
            <a:r>
              <a:rPr lang="en-US" dirty="0"/>
              <a:t> &lt;- function(...) {</a:t>
            </a:r>
          </a:p>
          <a:p>
            <a:r>
              <a:rPr lang="en-US" dirty="0"/>
              <a:t>  </a:t>
            </a:r>
            <a:r>
              <a:rPr lang="en-US" dirty="0" err="1"/>
              <a:t>geom_smooth</a:t>
            </a:r>
            <a:r>
              <a:rPr lang="en-US" dirty="0"/>
              <a:t>(method = "</a:t>
            </a:r>
            <a:r>
              <a:rPr lang="en-US" dirty="0" err="1"/>
              <a:t>glm</a:t>
            </a:r>
            <a:r>
              <a:rPr lang="en-US" dirty="0"/>
              <a:t>", </a:t>
            </a:r>
            <a:r>
              <a:rPr lang="en-US" dirty="0" err="1"/>
              <a:t>method.args</a:t>
            </a:r>
            <a:r>
              <a:rPr lang="en-US" dirty="0"/>
              <a:t> = list(family = "binomial"), ...)</a:t>
            </a:r>
          </a:p>
          <a:p>
            <a:r>
              <a:rPr lang="en-US" dirty="0"/>
              <a:t>}</a:t>
            </a:r>
          </a:p>
          <a:p>
            <a:r>
              <a:rPr lang="en-US" dirty="0"/>
              <a:t>p1 = </a:t>
            </a:r>
            <a:r>
              <a:rPr lang="en-US" dirty="0" err="1"/>
              <a:t>fit_data</a:t>
            </a:r>
            <a:r>
              <a:rPr lang="en-US" dirty="0"/>
              <a:t> %&gt;% </a:t>
            </a:r>
          </a:p>
          <a:p>
            <a:r>
              <a:rPr lang="en-US" dirty="0"/>
              <a:t>  </a:t>
            </a:r>
            <a:r>
              <a:rPr lang="en-US" dirty="0" err="1"/>
              <a:t>ggplot</a:t>
            </a:r>
            <a:r>
              <a:rPr lang="en-US" dirty="0"/>
              <a:t>(</a:t>
            </a:r>
            <a:r>
              <a:rPr lang="en-US" dirty="0" err="1"/>
              <a:t>aes</a:t>
            </a:r>
            <a:r>
              <a:rPr lang="en-US" dirty="0"/>
              <a:t>(</a:t>
            </a:r>
            <a:r>
              <a:rPr lang="en-US" dirty="0" err="1"/>
              <a:t>poverty_pct</a:t>
            </a:r>
            <a:r>
              <a:rPr lang="en-US" dirty="0"/>
              <a:t>, probs)) +</a:t>
            </a:r>
          </a:p>
          <a:p>
            <a:r>
              <a:rPr lang="en-US" dirty="0"/>
              <a:t>  </a:t>
            </a:r>
            <a:r>
              <a:rPr lang="en-US" dirty="0" err="1"/>
              <a:t>geom_point</a:t>
            </a:r>
            <a:r>
              <a:rPr lang="en-US" dirty="0"/>
              <a:t>(</a:t>
            </a:r>
            <a:r>
              <a:rPr lang="en-US" dirty="0" err="1"/>
              <a:t>aes</a:t>
            </a:r>
            <a:r>
              <a:rPr lang="en-US" dirty="0"/>
              <a:t>(y = </a:t>
            </a:r>
            <a:r>
              <a:rPr lang="en-US" dirty="0" err="1"/>
              <a:t>as.numeric</a:t>
            </a:r>
            <a:r>
              <a:rPr lang="en-US" dirty="0"/>
              <a:t>(</a:t>
            </a:r>
            <a:r>
              <a:rPr lang="en-US" dirty="0" err="1"/>
              <a:t>high_violence</a:t>
            </a:r>
            <a:r>
              <a:rPr lang="en-US" dirty="0"/>
              <a:t>)-1)) +</a:t>
            </a:r>
          </a:p>
          <a:p>
            <a:r>
              <a:rPr lang="en-US" dirty="0"/>
              <a:t>  </a:t>
            </a:r>
            <a:r>
              <a:rPr lang="en-US" dirty="0" err="1"/>
              <a:t>binomial_smooth</a:t>
            </a:r>
            <a:r>
              <a:rPr lang="en-US" dirty="0"/>
              <a:t>() +</a:t>
            </a:r>
          </a:p>
          <a:p>
            <a:r>
              <a:rPr lang="en-US" dirty="0"/>
              <a:t>  </a:t>
            </a:r>
            <a:r>
              <a:rPr lang="en-US" dirty="0" err="1"/>
              <a:t>theme_bw</a:t>
            </a:r>
            <a:r>
              <a:rPr lang="en-US" dirty="0"/>
              <a:t>() +</a:t>
            </a:r>
          </a:p>
          <a:p>
            <a:r>
              <a:rPr lang="en-US" dirty="0"/>
              <a:t>  labs(x = "Percentage Poverty",</a:t>
            </a:r>
          </a:p>
          <a:p>
            <a:r>
              <a:rPr lang="en-US" dirty="0"/>
              <a:t>       y = "Predicted Probability")</a:t>
            </a:r>
          </a:p>
          <a:p>
            <a:r>
              <a:rPr lang="en-US" dirty="0"/>
              <a:t>p2 = </a:t>
            </a:r>
            <a:r>
              <a:rPr lang="en-US" dirty="0" err="1"/>
              <a:t>fit_data</a:t>
            </a:r>
            <a:r>
              <a:rPr lang="en-US" dirty="0"/>
              <a:t> %&gt;% </a:t>
            </a:r>
          </a:p>
          <a:p>
            <a:r>
              <a:rPr lang="en-US" dirty="0"/>
              <a:t>  </a:t>
            </a:r>
            <a:r>
              <a:rPr lang="en-US" dirty="0" err="1"/>
              <a:t>ggplot</a:t>
            </a:r>
            <a:r>
              <a:rPr lang="en-US" dirty="0"/>
              <a:t>(</a:t>
            </a:r>
            <a:r>
              <a:rPr lang="en-US" dirty="0" err="1"/>
              <a:t>aes</a:t>
            </a:r>
            <a:r>
              <a:rPr lang="en-US" dirty="0"/>
              <a:t>(</a:t>
            </a:r>
            <a:r>
              <a:rPr lang="en-US" dirty="0" err="1"/>
              <a:t>as.numeric</a:t>
            </a:r>
            <a:r>
              <a:rPr lang="en-US" dirty="0"/>
              <a:t>(</a:t>
            </a:r>
            <a:r>
              <a:rPr lang="en-US" dirty="0" err="1"/>
              <a:t>high_teen_birth</a:t>
            </a:r>
            <a:r>
              <a:rPr lang="en-US" dirty="0"/>
              <a:t>)-1, probs)) +</a:t>
            </a:r>
          </a:p>
          <a:p>
            <a:r>
              <a:rPr lang="en-US" dirty="0"/>
              <a:t>  </a:t>
            </a:r>
            <a:r>
              <a:rPr lang="en-US" dirty="0" err="1"/>
              <a:t>geom_jitter</a:t>
            </a:r>
            <a:r>
              <a:rPr lang="en-US" dirty="0"/>
              <a:t>(</a:t>
            </a:r>
            <a:r>
              <a:rPr lang="en-US" dirty="0" err="1"/>
              <a:t>aes</a:t>
            </a:r>
            <a:r>
              <a:rPr lang="en-US" dirty="0"/>
              <a:t>(y = </a:t>
            </a:r>
            <a:r>
              <a:rPr lang="en-US" dirty="0" err="1"/>
              <a:t>as.numeric</a:t>
            </a:r>
            <a:r>
              <a:rPr lang="en-US" dirty="0"/>
              <a:t>(</a:t>
            </a:r>
            <a:r>
              <a:rPr lang="en-US" dirty="0" err="1"/>
              <a:t>high_violence</a:t>
            </a:r>
            <a:r>
              <a:rPr lang="en-US" dirty="0"/>
              <a:t>)-1),</a:t>
            </a:r>
          </a:p>
          <a:p>
            <a:r>
              <a:rPr lang="en-US" dirty="0"/>
              <a:t>              width = .2, height = .1) +</a:t>
            </a:r>
          </a:p>
          <a:p>
            <a:r>
              <a:rPr lang="en-US" dirty="0"/>
              <a:t>  </a:t>
            </a:r>
            <a:r>
              <a:rPr lang="en-US" dirty="0" err="1"/>
              <a:t>binomial_smooth</a:t>
            </a:r>
            <a:r>
              <a:rPr lang="en-US" dirty="0"/>
              <a:t>() +</a:t>
            </a:r>
          </a:p>
          <a:p>
            <a:r>
              <a:rPr lang="en-US" dirty="0"/>
              <a:t>  </a:t>
            </a:r>
            <a:r>
              <a:rPr lang="en-US" dirty="0" err="1"/>
              <a:t>theme_bw</a:t>
            </a:r>
            <a:r>
              <a:rPr lang="en-US" dirty="0"/>
              <a:t>() +</a:t>
            </a:r>
          </a:p>
          <a:p>
            <a:r>
              <a:rPr lang="en-US" dirty="0"/>
              <a:t>  labs(x = "Teen Birth Rate",</a:t>
            </a:r>
          </a:p>
          <a:p>
            <a:r>
              <a:rPr lang="en-US" dirty="0"/>
              <a:t>       y = "Predicted Probability")</a:t>
            </a:r>
          </a:p>
          <a:p>
            <a:r>
              <a:rPr lang="en-US" dirty="0"/>
              <a:t>p1 + p2</a:t>
            </a:r>
          </a:p>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a:t>
            </a:fld>
            <a:endParaRPr lang="en-US"/>
          </a:p>
        </p:txBody>
      </p:sp>
    </p:spTree>
    <p:extLst>
      <p:ext uri="{BB962C8B-B14F-4D97-AF65-F5344CB8AC3E}">
        <p14:creationId xmlns:p14="http://schemas.microsoft.com/office/powerpoint/2010/main" val="1297621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10</a:t>
            </a:fld>
            <a:endParaRPr lang="en-US"/>
          </a:p>
        </p:txBody>
      </p:sp>
    </p:spTree>
    <p:extLst>
      <p:ext uri="{BB962C8B-B14F-4D97-AF65-F5344CB8AC3E}">
        <p14:creationId xmlns:p14="http://schemas.microsoft.com/office/powerpoint/2010/main" val="636081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11</a:t>
            </a:fld>
            <a:endParaRPr lang="en-US"/>
          </a:p>
        </p:txBody>
      </p:sp>
    </p:spTree>
    <p:extLst>
      <p:ext uri="{BB962C8B-B14F-4D97-AF65-F5344CB8AC3E}">
        <p14:creationId xmlns:p14="http://schemas.microsoft.com/office/powerpoint/2010/main" val="136739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12</a:t>
            </a:fld>
            <a:endParaRPr lang="en-US"/>
          </a:p>
        </p:txBody>
      </p:sp>
    </p:spTree>
    <p:extLst>
      <p:ext uri="{BB962C8B-B14F-4D97-AF65-F5344CB8AC3E}">
        <p14:creationId xmlns:p14="http://schemas.microsoft.com/office/powerpoint/2010/main" val="100508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13</a:t>
            </a:fld>
            <a:endParaRPr lang="en-US"/>
          </a:p>
        </p:txBody>
      </p:sp>
    </p:spTree>
    <p:extLst>
      <p:ext uri="{BB962C8B-B14F-4D97-AF65-F5344CB8AC3E}">
        <p14:creationId xmlns:p14="http://schemas.microsoft.com/office/powerpoint/2010/main" val="254300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14</a:t>
            </a:fld>
            <a:endParaRPr lang="en-US"/>
          </a:p>
        </p:txBody>
      </p:sp>
    </p:spTree>
    <p:extLst>
      <p:ext uri="{BB962C8B-B14F-4D97-AF65-F5344CB8AC3E}">
        <p14:creationId xmlns:p14="http://schemas.microsoft.com/office/powerpoint/2010/main" val="52908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15</a:t>
            </a:fld>
            <a:endParaRPr lang="en-US"/>
          </a:p>
        </p:txBody>
      </p:sp>
    </p:spTree>
    <p:extLst>
      <p:ext uri="{BB962C8B-B14F-4D97-AF65-F5344CB8AC3E}">
        <p14:creationId xmlns:p14="http://schemas.microsoft.com/office/powerpoint/2010/main" val="295881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16</a:t>
            </a:fld>
            <a:endParaRPr lang="en-US"/>
          </a:p>
        </p:txBody>
      </p:sp>
    </p:spTree>
    <p:extLst>
      <p:ext uri="{BB962C8B-B14F-4D97-AF65-F5344CB8AC3E}">
        <p14:creationId xmlns:p14="http://schemas.microsoft.com/office/powerpoint/2010/main" val="2534977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17</a:t>
            </a:fld>
            <a:endParaRPr lang="en-US"/>
          </a:p>
        </p:txBody>
      </p:sp>
    </p:spTree>
    <p:extLst>
      <p:ext uri="{BB962C8B-B14F-4D97-AF65-F5344CB8AC3E}">
        <p14:creationId xmlns:p14="http://schemas.microsoft.com/office/powerpoint/2010/main" val="1560703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18</a:t>
            </a:fld>
            <a:endParaRPr lang="en-US"/>
          </a:p>
        </p:txBody>
      </p:sp>
    </p:spTree>
    <p:extLst>
      <p:ext uri="{BB962C8B-B14F-4D97-AF65-F5344CB8AC3E}">
        <p14:creationId xmlns:p14="http://schemas.microsoft.com/office/powerpoint/2010/main" val="4039052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19</a:t>
            </a:fld>
            <a:endParaRPr lang="en-US"/>
          </a:p>
        </p:txBody>
      </p:sp>
    </p:spTree>
    <p:extLst>
      <p:ext uri="{BB962C8B-B14F-4D97-AF65-F5344CB8AC3E}">
        <p14:creationId xmlns:p14="http://schemas.microsoft.com/office/powerpoint/2010/main" val="157169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x1 = </a:t>
            </a:r>
            <a:r>
              <a:rPr lang="en-US" dirty="0" err="1"/>
              <a:t>runif</a:t>
            </a:r>
            <a:r>
              <a:rPr lang="en-US" dirty="0"/>
              <a:t>(100),</a:t>
            </a:r>
          </a:p>
          <a:p>
            <a:r>
              <a:rPr lang="en-US" dirty="0"/>
              <a:t>  x2 = </a:t>
            </a:r>
            <a:r>
              <a:rPr lang="en-US" dirty="0" err="1"/>
              <a:t>rbinom</a:t>
            </a:r>
            <a:r>
              <a:rPr lang="en-US" dirty="0"/>
              <a:t>(100, 1, .5),</a:t>
            </a:r>
          </a:p>
          <a:p>
            <a:r>
              <a:rPr lang="en-US" dirty="0"/>
              <a:t>  y = x1 + x2 + 2*x1*x2 + </a:t>
            </a:r>
            <a:r>
              <a:rPr lang="en-US" dirty="0" err="1"/>
              <a:t>rnorm</a:t>
            </a:r>
            <a:r>
              <a:rPr lang="en-US" dirty="0"/>
              <a:t>(100)</a:t>
            </a:r>
          </a:p>
          <a:p>
            <a:r>
              <a:rPr lang="en-US" dirty="0"/>
              <a:t>)</a:t>
            </a:r>
          </a:p>
          <a:p>
            <a:endParaRPr lang="en-US" dirty="0"/>
          </a:p>
          <a:p>
            <a:r>
              <a:rPr lang="en-US" dirty="0" err="1"/>
              <a:t>df</a:t>
            </a:r>
            <a:r>
              <a:rPr lang="en-US" dirty="0"/>
              <a:t> %&gt;%</a:t>
            </a:r>
          </a:p>
          <a:p>
            <a:r>
              <a:rPr lang="en-US" dirty="0"/>
              <a:t>  mutate(x2_cat = factor(x2)) %&gt;%</a:t>
            </a:r>
          </a:p>
          <a:p>
            <a:r>
              <a:rPr lang="en-US" dirty="0"/>
              <a:t>  </a:t>
            </a:r>
            <a:r>
              <a:rPr lang="en-US" dirty="0" err="1"/>
              <a:t>ggplot</a:t>
            </a:r>
            <a:r>
              <a:rPr lang="en-US" dirty="0"/>
              <a:t>(</a:t>
            </a:r>
            <a:r>
              <a:rPr lang="en-US" dirty="0" err="1"/>
              <a:t>aes</a:t>
            </a:r>
            <a:r>
              <a:rPr lang="en-US" dirty="0"/>
              <a:t>(x1, y, group = x2_cat, color = x2_cat)) +</a:t>
            </a:r>
          </a:p>
          <a:p>
            <a:r>
              <a:rPr lang="en-US" dirty="0"/>
              <a:t>    </a:t>
            </a:r>
            <a:r>
              <a:rPr lang="en-US" dirty="0" err="1"/>
              <a:t>geom_point</a:t>
            </a:r>
            <a:r>
              <a:rPr lang="en-US" dirty="0"/>
              <a:t>() +</a:t>
            </a:r>
          </a:p>
          <a:p>
            <a:r>
              <a:rPr lang="en-US" dirty="0"/>
              <a:t>    </a:t>
            </a:r>
            <a:r>
              <a:rPr lang="en-US" dirty="0" err="1"/>
              <a:t>geom_smooth</a:t>
            </a:r>
            <a:r>
              <a:rPr lang="en-US" dirty="0"/>
              <a:t>(method = "</a:t>
            </a:r>
            <a:r>
              <a:rPr lang="en-US" dirty="0" err="1"/>
              <a:t>lm</a:t>
            </a:r>
            <a:r>
              <a:rPr lang="en-US" dirty="0"/>
              <a:t>")</a:t>
            </a:r>
          </a:p>
        </p:txBody>
      </p:sp>
      <p:sp>
        <p:nvSpPr>
          <p:cNvPr id="4" name="Slide Number Placeholder 3"/>
          <p:cNvSpPr>
            <a:spLocks noGrp="1"/>
          </p:cNvSpPr>
          <p:nvPr>
            <p:ph type="sldNum" sz="quarter" idx="10"/>
          </p:nvPr>
        </p:nvSpPr>
        <p:spPr/>
        <p:txBody>
          <a:bodyPr/>
          <a:lstStyle/>
          <a:p>
            <a:fld id="{E936A86A-7E4A-3C48-B2A1-2DF2756BB45D}" type="slidenum">
              <a:rPr lang="en-US" smtClean="0"/>
              <a:t>2</a:t>
            </a:fld>
            <a:endParaRPr lang="en-US"/>
          </a:p>
        </p:txBody>
      </p:sp>
    </p:spTree>
    <p:extLst>
      <p:ext uri="{BB962C8B-B14F-4D97-AF65-F5344CB8AC3E}">
        <p14:creationId xmlns:p14="http://schemas.microsoft.com/office/powerpoint/2010/main" val="2178290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20</a:t>
            </a:fld>
            <a:endParaRPr lang="en-US"/>
          </a:p>
        </p:txBody>
      </p:sp>
    </p:spTree>
    <p:extLst>
      <p:ext uri="{BB962C8B-B14F-4D97-AF65-F5344CB8AC3E}">
        <p14:creationId xmlns:p14="http://schemas.microsoft.com/office/powerpoint/2010/main" val="3617741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21</a:t>
            </a:fld>
            <a:endParaRPr lang="en-US"/>
          </a:p>
        </p:txBody>
      </p:sp>
    </p:spTree>
    <p:extLst>
      <p:ext uri="{BB962C8B-B14F-4D97-AF65-F5344CB8AC3E}">
        <p14:creationId xmlns:p14="http://schemas.microsoft.com/office/powerpoint/2010/main" val="355461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22</a:t>
            </a:fld>
            <a:endParaRPr lang="en-US"/>
          </a:p>
        </p:txBody>
      </p:sp>
    </p:spTree>
    <p:extLst>
      <p:ext uri="{BB962C8B-B14F-4D97-AF65-F5344CB8AC3E}">
        <p14:creationId xmlns:p14="http://schemas.microsoft.com/office/powerpoint/2010/main" val="2344008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23</a:t>
            </a:fld>
            <a:endParaRPr lang="en-US"/>
          </a:p>
        </p:txBody>
      </p:sp>
    </p:spTree>
    <p:extLst>
      <p:ext uri="{BB962C8B-B14F-4D97-AF65-F5344CB8AC3E}">
        <p14:creationId xmlns:p14="http://schemas.microsoft.com/office/powerpoint/2010/main" val="303908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24</a:t>
            </a:fld>
            <a:endParaRPr lang="en-US"/>
          </a:p>
        </p:txBody>
      </p:sp>
    </p:spTree>
    <p:extLst>
      <p:ext uri="{BB962C8B-B14F-4D97-AF65-F5344CB8AC3E}">
        <p14:creationId xmlns:p14="http://schemas.microsoft.com/office/powerpoint/2010/main" val="3346130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25</a:t>
            </a:fld>
            <a:endParaRPr lang="en-US"/>
          </a:p>
        </p:txBody>
      </p:sp>
    </p:spTree>
    <p:extLst>
      <p:ext uri="{BB962C8B-B14F-4D97-AF65-F5344CB8AC3E}">
        <p14:creationId xmlns:p14="http://schemas.microsoft.com/office/powerpoint/2010/main" val="3198015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26</a:t>
            </a:fld>
            <a:endParaRPr lang="en-US"/>
          </a:p>
        </p:txBody>
      </p:sp>
    </p:spTree>
    <p:extLst>
      <p:ext uri="{BB962C8B-B14F-4D97-AF65-F5344CB8AC3E}">
        <p14:creationId xmlns:p14="http://schemas.microsoft.com/office/powerpoint/2010/main" val="1435679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27</a:t>
            </a:fld>
            <a:endParaRPr lang="en-US"/>
          </a:p>
        </p:txBody>
      </p:sp>
    </p:spTree>
    <p:extLst>
      <p:ext uri="{BB962C8B-B14F-4D97-AF65-F5344CB8AC3E}">
        <p14:creationId xmlns:p14="http://schemas.microsoft.com/office/powerpoint/2010/main" val="23852109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Debbie Pan on </a:t>
            </a:r>
            <a:r>
              <a:rPr lang="en-US" dirty="0" err="1"/>
              <a:t>Unsplash.com</a:t>
            </a:r>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28</a:t>
            </a:fld>
            <a:endParaRPr lang="en-US"/>
          </a:p>
        </p:txBody>
      </p:sp>
    </p:spTree>
    <p:extLst>
      <p:ext uri="{BB962C8B-B14F-4D97-AF65-F5344CB8AC3E}">
        <p14:creationId xmlns:p14="http://schemas.microsoft.com/office/powerpoint/2010/main" val="1982478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x1 = </a:t>
            </a:r>
            <a:r>
              <a:rPr lang="en-US" dirty="0" err="1"/>
              <a:t>runif</a:t>
            </a:r>
            <a:r>
              <a:rPr lang="en-US" dirty="0"/>
              <a:t>(100),</a:t>
            </a:r>
          </a:p>
          <a:p>
            <a:r>
              <a:rPr lang="en-US" dirty="0"/>
              <a:t>  x2 = </a:t>
            </a:r>
            <a:r>
              <a:rPr lang="en-US" dirty="0" err="1"/>
              <a:t>rbinom</a:t>
            </a:r>
            <a:r>
              <a:rPr lang="en-US" dirty="0"/>
              <a:t>(100, 1, .5),</a:t>
            </a:r>
          </a:p>
          <a:p>
            <a:r>
              <a:rPr lang="en-US" dirty="0"/>
              <a:t>  y = x1 + x2 + 2*x1*x2 + </a:t>
            </a:r>
            <a:r>
              <a:rPr lang="en-US" dirty="0" err="1"/>
              <a:t>rnorm</a:t>
            </a:r>
            <a:r>
              <a:rPr lang="en-US" dirty="0"/>
              <a:t>(100)</a:t>
            </a:r>
          </a:p>
          <a:p>
            <a:r>
              <a:rPr lang="en-US" dirty="0"/>
              <a:t>)</a:t>
            </a:r>
          </a:p>
          <a:p>
            <a:endParaRPr lang="en-US" dirty="0"/>
          </a:p>
          <a:p>
            <a:r>
              <a:rPr lang="en-US" dirty="0" err="1"/>
              <a:t>df</a:t>
            </a:r>
            <a:r>
              <a:rPr lang="en-US" dirty="0"/>
              <a:t> %&gt;%</a:t>
            </a:r>
          </a:p>
          <a:p>
            <a:r>
              <a:rPr lang="en-US" dirty="0"/>
              <a:t>  mutate(x2_cat = factor(x2)) %&gt;%</a:t>
            </a:r>
          </a:p>
          <a:p>
            <a:r>
              <a:rPr lang="en-US" dirty="0"/>
              <a:t>  </a:t>
            </a:r>
            <a:r>
              <a:rPr lang="en-US" dirty="0" err="1"/>
              <a:t>ggplot</a:t>
            </a:r>
            <a:r>
              <a:rPr lang="en-US" dirty="0"/>
              <a:t>(</a:t>
            </a:r>
            <a:r>
              <a:rPr lang="en-US" dirty="0" err="1"/>
              <a:t>aes</a:t>
            </a:r>
            <a:r>
              <a:rPr lang="en-US" dirty="0"/>
              <a:t>(x1, y, group = x2_cat, color = x2_cat)) +</a:t>
            </a:r>
          </a:p>
          <a:p>
            <a:r>
              <a:rPr lang="en-US" dirty="0"/>
              <a:t>    </a:t>
            </a:r>
            <a:r>
              <a:rPr lang="en-US" dirty="0" err="1"/>
              <a:t>geom_point</a:t>
            </a:r>
            <a:r>
              <a:rPr lang="en-US" dirty="0"/>
              <a:t>() +</a:t>
            </a:r>
          </a:p>
          <a:p>
            <a:r>
              <a:rPr lang="en-US" dirty="0"/>
              <a:t>    </a:t>
            </a:r>
            <a:r>
              <a:rPr lang="en-US" dirty="0" err="1"/>
              <a:t>geom_smooth</a:t>
            </a:r>
            <a:r>
              <a:rPr lang="en-US" dirty="0"/>
              <a:t>(method = "</a:t>
            </a:r>
            <a:r>
              <a:rPr lang="en-US" dirty="0" err="1"/>
              <a:t>lm</a:t>
            </a:r>
            <a:r>
              <a:rPr lang="en-US" dirty="0"/>
              <a:t>")</a:t>
            </a:r>
          </a:p>
        </p:txBody>
      </p:sp>
      <p:sp>
        <p:nvSpPr>
          <p:cNvPr id="4" name="Slide Number Placeholder 3"/>
          <p:cNvSpPr>
            <a:spLocks noGrp="1"/>
          </p:cNvSpPr>
          <p:nvPr>
            <p:ph type="sldNum" sz="quarter" idx="10"/>
          </p:nvPr>
        </p:nvSpPr>
        <p:spPr/>
        <p:txBody>
          <a:bodyPr/>
          <a:lstStyle/>
          <a:p>
            <a:fld id="{E936A86A-7E4A-3C48-B2A1-2DF2756BB45D}" type="slidenum">
              <a:rPr lang="en-US" smtClean="0"/>
              <a:t>3</a:t>
            </a:fld>
            <a:endParaRPr lang="en-US"/>
          </a:p>
        </p:txBody>
      </p:sp>
    </p:spTree>
    <p:extLst>
      <p:ext uri="{BB962C8B-B14F-4D97-AF65-F5344CB8AC3E}">
        <p14:creationId xmlns:p14="http://schemas.microsoft.com/office/powerpoint/2010/main" val="192681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x1 = </a:t>
            </a:r>
            <a:r>
              <a:rPr lang="en-US" dirty="0" err="1"/>
              <a:t>runif</a:t>
            </a:r>
            <a:r>
              <a:rPr lang="en-US" dirty="0"/>
              <a:t>(100),</a:t>
            </a:r>
          </a:p>
          <a:p>
            <a:r>
              <a:rPr lang="en-US" dirty="0"/>
              <a:t>  x2 = </a:t>
            </a:r>
            <a:r>
              <a:rPr lang="en-US" dirty="0" err="1"/>
              <a:t>rbinom</a:t>
            </a:r>
            <a:r>
              <a:rPr lang="en-US" dirty="0"/>
              <a:t>(100, 1, .5),</a:t>
            </a:r>
          </a:p>
          <a:p>
            <a:r>
              <a:rPr lang="en-US" dirty="0"/>
              <a:t>  y = x1 + x2 + 2*x1*x2 + </a:t>
            </a:r>
            <a:r>
              <a:rPr lang="en-US" dirty="0" err="1"/>
              <a:t>rnorm</a:t>
            </a:r>
            <a:r>
              <a:rPr lang="en-US" dirty="0"/>
              <a:t>(100)</a:t>
            </a:r>
          </a:p>
          <a:p>
            <a:r>
              <a:rPr lang="en-US" dirty="0"/>
              <a:t>)</a:t>
            </a:r>
          </a:p>
          <a:p>
            <a:endParaRPr lang="en-US" dirty="0"/>
          </a:p>
          <a:p>
            <a:r>
              <a:rPr lang="en-US" dirty="0" err="1"/>
              <a:t>df</a:t>
            </a:r>
            <a:r>
              <a:rPr lang="en-US" dirty="0"/>
              <a:t> %&gt;%</a:t>
            </a:r>
          </a:p>
          <a:p>
            <a:r>
              <a:rPr lang="en-US" dirty="0"/>
              <a:t>  mutate(x2_cat = factor(x2)) %&gt;%</a:t>
            </a:r>
          </a:p>
          <a:p>
            <a:r>
              <a:rPr lang="en-US" dirty="0"/>
              <a:t>  </a:t>
            </a:r>
            <a:r>
              <a:rPr lang="en-US" dirty="0" err="1"/>
              <a:t>ggplot</a:t>
            </a:r>
            <a:r>
              <a:rPr lang="en-US" dirty="0"/>
              <a:t>(</a:t>
            </a:r>
            <a:r>
              <a:rPr lang="en-US" dirty="0" err="1"/>
              <a:t>aes</a:t>
            </a:r>
            <a:r>
              <a:rPr lang="en-US" dirty="0"/>
              <a:t>(x1, y, group = x2_cat, color = x2_cat)) +</a:t>
            </a:r>
          </a:p>
          <a:p>
            <a:r>
              <a:rPr lang="en-US" dirty="0"/>
              <a:t>    </a:t>
            </a:r>
            <a:r>
              <a:rPr lang="en-US" dirty="0" err="1"/>
              <a:t>geom_point</a:t>
            </a:r>
            <a:r>
              <a:rPr lang="en-US" dirty="0"/>
              <a:t>() +</a:t>
            </a:r>
          </a:p>
          <a:p>
            <a:r>
              <a:rPr lang="en-US" dirty="0"/>
              <a:t>    </a:t>
            </a:r>
            <a:r>
              <a:rPr lang="en-US" dirty="0" err="1"/>
              <a:t>geom_smooth</a:t>
            </a:r>
            <a:r>
              <a:rPr lang="en-US" dirty="0"/>
              <a:t>(method = "</a:t>
            </a:r>
            <a:r>
              <a:rPr lang="en-US" dirty="0" err="1"/>
              <a:t>lm</a:t>
            </a:r>
            <a:r>
              <a:rPr lang="en-US" dirty="0"/>
              <a:t>")</a:t>
            </a:r>
          </a:p>
        </p:txBody>
      </p:sp>
      <p:sp>
        <p:nvSpPr>
          <p:cNvPr id="4" name="Slide Number Placeholder 3"/>
          <p:cNvSpPr>
            <a:spLocks noGrp="1"/>
          </p:cNvSpPr>
          <p:nvPr>
            <p:ph type="sldNum" sz="quarter" idx="10"/>
          </p:nvPr>
        </p:nvSpPr>
        <p:spPr/>
        <p:txBody>
          <a:bodyPr/>
          <a:lstStyle/>
          <a:p>
            <a:fld id="{E936A86A-7E4A-3C48-B2A1-2DF2756BB45D}" type="slidenum">
              <a:rPr lang="en-US" smtClean="0"/>
              <a:t>4</a:t>
            </a:fld>
            <a:endParaRPr lang="en-US"/>
          </a:p>
        </p:txBody>
      </p:sp>
    </p:spTree>
    <p:extLst>
      <p:ext uri="{BB962C8B-B14F-4D97-AF65-F5344CB8AC3E}">
        <p14:creationId xmlns:p14="http://schemas.microsoft.com/office/powerpoint/2010/main" val="5165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a:t>
            </a:r>
            <a:r>
              <a:rPr lang="en-US" dirty="0" err="1"/>
              <a:t>tidyverse</a:t>
            </a:r>
            <a:r>
              <a:rPr lang="en-US" dirty="0"/>
              <a:t>)</a:t>
            </a:r>
          </a:p>
          <a:p>
            <a:endParaRPr lang="en-US" dirty="0"/>
          </a:p>
          <a:p>
            <a:r>
              <a:rPr lang="en-US" dirty="0" err="1"/>
              <a:t>set.seed</a:t>
            </a:r>
            <a:r>
              <a:rPr lang="en-US" dirty="0"/>
              <a:t>(843)</a:t>
            </a:r>
          </a:p>
          <a:p>
            <a:r>
              <a:rPr lang="en-US" dirty="0" err="1"/>
              <a:t>df</a:t>
            </a:r>
            <a:r>
              <a:rPr lang="en-US" dirty="0"/>
              <a:t> &lt;- </a:t>
            </a:r>
            <a:r>
              <a:rPr lang="en-US" dirty="0" err="1"/>
              <a:t>data_frame</a:t>
            </a:r>
            <a:r>
              <a:rPr lang="en-US" dirty="0"/>
              <a:t>(</a:t>
            </a:r>
          </a:p>
          <a:p>
            <a:r>
              <a:rPr lang="en-US" dirty="0"/>
              <a:t>  x1 = </a:t>
            </a:r>
            <a:r>
              <a:rPr lang="en-US" dirty="0" err="1"/>
              <a:t>rnorm</a:t>
            </a:r>
            <a:r>
              <a:rPr lang="en-US" dirty="0"/>
              <a:t>(100),</a:t>
            </a:r>
          </a:p>
          <a:p>
            <a:r>
              <a:rPr lang="en-US" dirty="0"/>
              <a:t>  x2 = </a:t>
            </a:r>
            <a:r>
              <a:rPr lang="en-US" dirty="0" err="1"/>
              <a:t>runif</a:t>
            </a:r>
            <a:r>
              <a:rPr lang="en-US" dirty="0"/>
              <a:t>(100),</a:t>
            </a:r>
          </a:p>
          <a:p>
            <a:r>
              <a:rPr lang="en-US" dirty="0"/>
              <a:t>  z = 2*x1 + x2,</a:t>
            </a:r>
          </a:p>
          <a:p>
            <a:r>
              <a:rPr lang="en-US" dirty="0"/>
              <a:t>  </a:t>
            </a:r>
            <a:r>
              <a:rPr lang="en-US" dirty="0" err="1"/>
              <a:t>pr</a:t>
            </a:r>
            <a:r>
              <a:rPr lang="en-US" dirty="0"/>
              <a:t> = 1/(1+exp(-z)),</a:t>
            </a:r>
          </a:p>
          <a:p>
            <a:r>
              <a:rPr lang="en-US" dirty="0"/>
              <a:t>  y = </a:t>
            </a:r>
            <a:r>
              <a:rPr lang="en-US" dirty="0" err="1"/>
              <a:t>rbinom</a:t>
            </a:r>
            <a:r>
              <a:rPr lang="en-US" dirty="0"/>
              <a:t>(100,1,pr)</a:t>
            </a:r>
          </a:p>
          <a:p>
            <a:r>
              <a:rPr lang="en-US" dirty="0"/>
              <a:t>)</a:t>
            </a:r>
          </a:p>
          <a:p>
            <a:endParaRPr lang="en-US" dirty="0"/>
          </a:p>
          <a:p>
            <a:r>
              <a:rPr lang="en-US" dirty="0" err="1"/>
              <a:t>df</a:t>
            </a:r>
            <a:r>
              <a:rPr lang="en-US" dirty="0"/>
              <a:t> %&gt;%</a:t>
            </a:r>
          </a:p>
          <a:p>
            <a:r>
              <a:rPr lang="en-US" dirty="0"/>
              <a:t>  </a:t>
            </a:r>
            <a:r>
              <a:rPr lang="en-US" dirty="0" err="1"/>
              <a:t>ggplot</a:t>
            </a:r>
            <a:r>
              <a:rPr lang="en-US" dirty="0"/>
              <a:t>(</a:t>
            </a:r>
            <a:r>
              <a:rPr lang="en-US" dirty="0" err="1"/>
              <a:t>aes</a:t>
            </a:r>
            <a:r>
              <a:rPr lang="en-US" dirty="0"/>
              <a:t>(x1, y)) +</a:t>
            </a:r>
          </a:p>
          <a:p>
            <a:r>
              <a:rPr lang="en-US" dirty="0"/>
              <a:t>    </a:t>
            </a:r>
            <a:r>
              <a:rPr lang="en-US" dirty="0" err="1"/>
              <a:t>geom_point</a:t>
            </a:r>
            <a:r>
              <a:rPr lang="en-US" dirty="0"/>
              <a:t>(color = "chartreuse4", </a:t>
            </a:r>
          </a:p>
          <a:p>
            <a:r>
              <a:rPr lang="en-US" dirty="0"/>
              <a:t>               alpha = .7,</a:t>
            </a:r>
          </a:p>
          <a:p>
            <a:r>
              <a:rPr lang="en-US" dirty="0"/>
              <a:t>               size = 3) +</a:t>
            </a:r>
          </a:p>
          <a:p>
            <a:r>
              <a:rPr lang="en-US" dirty="0"/>
              <a:t>    </a:t>
            </a:r>
            <a:r>
              <a:rPr lang="en-US" dirty="0" err="1"/>
              <a:t>geom_smooth</a:t>
            </a:r>
            <a:r>
              <a:rPr lang="en-US" dirty="0"/>
              <a:t>(method = "</a:t>
            </a:r>
            <a:r>
              <a:rPr lang="en-US" dirty="0" err="1"/>
              <a:t>glm</a:t>
            </a:r>
            <a:r>
              <a:rPr lang="en-US" dirty="0"/>
              <a:t>",</a:t>
            </a:r>
          </a:p>
          <a:p>
            <a:r>
              <a:rPr lang="en-US" dirty="0"/>
              <a:t>                </a:t>
            </a:r>
            <a:r>
              <a:rPr lang="en-US" dirty="0" err="1"/>
              <a:t>method.args</a:t>
            </a:r>
            <a:r>
              <a:rPr lang="en-US" dirty="0"/>
              <a:t> = list(family = "binomial"),</a:t>
            </a:r>
          </a:p>
          <a:p>
            <a:r>
              <a:rPr lang="en-US" dirty="0"/>
              <a:t>                color = "coral2")</a:t>
            </a:r>
          </a:p>
        </p:txBody>
      </p:sp>
      <p:sp>
        <p:nvSpPr>
          <p:cNvPr id="4" name="Slide Number Placeholder 3"/>
          <p:cNvSpPr>
            <a:spLocks noGrp="1"/>
          </p:cNvSpPr>
          <p:nvPr>
            <p:ph type="sldNum" sz="quarter" idx="10"/>
          </p:nvPr>
        </p:nvSpPr>
        <p:spPr/>
        <p:txBody>
          <a:bodyPr/>
          <a:lstStyle/>
          <a:p>
            <a:fld id="{E936A86A-7E4A-3C48-B2A1-2DF2756BB45D}" type="slidenum">
              <a:rPr lang="en-US" smtClean="0"/>
              <a:t>5</a:t>
            </a:fld>
            <a:endParaRPr lang="en-US"/>
          </a:p>
        </p:txBody>
      </p:sp>
    </p:spTree>
    <p:extLst>
      <p:ext uri="{BB962C8B-B14F-4D97-AF65-F5344CB8AC3E}">
        <p14:creationId xmlns:p14="http://schemas.microsoft.com/office/powerpoint/2010/main" val="181441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6</a:t>
            </a:fld>
            <a:endParaRPr lang="en-US"/>
          </a:p>
        </p:txBody>
      </p:sp>
    </p:spTree>
    <p:extLst>
      <p:ext uri="{BB962C8B-B14F-4D97-AF65-F5344CB8AC3E}">
        <p14:creationId xmlns:p14="http://schemas.microsoft.com/office/powerpoint/2010/main" val="190711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Odds = .6/(1-.6) = 1.5</a:t>
            </a:r>
          </a:p>
          <a:p>
            <a:r>
              <a:rPr lang="en-US" dirty="0"/>
              <a:t>OR = 1.5/.25 = 6</a:t>
            </a:r>
          </a:p>
        </p:txBody>
      </p:sp>
      <p:sp>
        <p:nvSpPr>
          <p:cNvPr id="4" name="Slide Number Placeholder 3"/>
          <p:cNvSpPr>
            <a:spLocks noGrp="1"/>
          </p:cNvSpPr>
          <p:nvPr>
            <p:ph type="sldNum" sz="quarter" idx="10"/>
          </p:nvPr>
        </p:nvSpPr>
        <p:spPr/>
        <p:txBody>
          <a:bodyPr/>
          <a:lstStyle/>
          <a:p>
            <a:fld id="{E936A86A-7E4A-3C48-B2A1-2DF2756BB45D}" type="slidenum">
              <a:rPr lang="en-US" smtClean="0"/>
              <a:t>7</a:t>
            </a:fld>
            <a:endParaRPr lang="en-US"/>
          </a:p>
        </p:txBody>
      </p:sp>
    </p:spTree>
    <p:extLst>
      <p:ext uri="{BB962C8B-B14F-4D97-AF65-F5344CB8AC3E}">
        <p14:creationId xmlns:p14="http://schemas.microsoft.com/office/powerpoint/2010/main" val="143047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8</a:t>
            </a:fld>
            <a:endParaRPr lang="en-US"/>
          </a:p>
        </p:txBody>
      </p:sp>
    </p:spTree>
    <p:extLst>
      <p:ext uri="{BB962C8B-B14F-4D97-AF65-F5344CB8AC3E}">
        <p14:creationId xmlns:p14="http://schemas.microsoft.com/office/powerpoint/2010/main" val="55178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36A86A-7E4A-3C48-B2A1-2DF2756BB45D}" type="slidenum">
              <a:rPr lang="en-US" smtClean="0"/>
              <a:t>9</a:t>
            </a:fld>
            <a:endParaRPr lang="en-US"/>
          </a:p>
        </p:txBody>
      </p:sp>
    </p:spTree>
    <p:extLst>
      <p:ext uri="{BB962C8B-B14F-4D97-AF65-F5344CB8AC3E}">
        <p14:creationId xmlns:p14="http://schemas.microsoft.com/office/powerpoint/2010/main" val="303363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96640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3104608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354335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12DC49-C670-974F-B190-E41673B9A07F}"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7978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2DC49-C670-974F-B190-E41673B9A07F}" type="datetimeFigureOut">
              <a:rPr lang="en-US" smtClean="0"/>
              <a:t>7/7/20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71383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12DC49-C670-974F-B190-E41673B9A07F}"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412627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2DC49-C670-974F-B190-E41673B9A07F}" type="datetimeFigureOut">
              <a:rPr lang="en-US" smtClean="0"/>
              <a:t>7/7/20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33031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12DC49-C670-974F-B190-E41673B9A07F}" type="datetimeFigureOut">
              <a:rPr lang="en-US" smtClean="0"/>
              <a:t>7/7/20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35929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DC49-C670-974F-B190-E41673B9A07F}" type="datetimeFigureOut">
              <a:rPr lang="en-US" smtClean="0"/>
              <a:t>7/7/20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287987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2DC49-C670-974F-B190-E41673B9A07F}"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193333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12DC49-C670-974F-B190-E41673B9A07F}" type="datetimeFigureOut">
              <a:rPr lang="en-US" smtClean="0"/>
              <a:t>7/7/20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BC3928-1E09-6148-A81F-87CAAD32FCC6}" type="slidenum">
              <a:rPr lang="en-US" smtClean="0"/>
              <a:t>‹#›</a:t>
            </a:fld>
            <a:endParaRPr lang="en-US"/>
          </a:p>
        </p:txBody>
      </p:sp>
    </p:spTree>
    <p:extLst>
      <p:ext uri="{BB962C8B-B14F-4D97-AF65-F5344CB8AC3E}">
        <p14:creationId xmlns:p14="http://schemas.microsoft.com/office/powerpoint/2010/main" val="308862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2DC49-C670-974F-B190-E41673B9A07F}" type="datetimeFigureOut">
              <a:rPr lang="en-US" smtClean="0"/>
              <a:t>7/7/20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C3928-1E09-6148-A81F-87CAAD32FCC6}" type="slidenum">
              <a:rPr lang="en-US" smtClean="0"/>
              <a:t>‹#›</a:t>
            </a:fld>
            <a:endParaRPr lang="en-US"/>
          </a:p>
        </p:txBody>
      </p:sp>
    </p:spTree>
    <p:extLst>
      <p:ext uri="{BB962C8B-B14F-4D97-AF65-F5344CB8AC3E}">
        <p14:creationId xmlns:p14="http://schemas.microsoft.com/office/powerpoint/2010/main" val="2835748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tats.idre.ucla.edu/other/mult-pkg/faq/general/faq-what-are-pseudo-r-squared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
              <a:schemeClr val="accent6"/>
            </a:gs>
            <a:gs pos="100000">
              <a:schemeClr val="accent5"/>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E724-95E2-8749-B530-6B15BA0641E0}"/>
              </a:ext>
            </a:extLst>
          </p:cNvPr>
          <p:cNvSpPr>
            <a:spLocks noGrp="1"/>
          </p:cNvSpPr>
          <p:nvPr>
            <p:ph type="ctrTitle"/>
          </p:nvPr>
        </p:nvSpPr>
        <p:spPr>
          <a:xfrm>
            <a:off x="970208" y="604633"/>
            <a:ext cx="10543505" cy="3529685"/>
          </a:xfrm>
        </p:spPr>
        <p:txBody>
          <a:bodyPr>
            <a:noAutofit/>
          </a:bodyPr>
          <a:lstStyle/>
          <a:p>
            <a:pPr algn="l"/>
            <a:r>
              <a:rPr lang="en-US" sz="8800" b="1" dirty="0">
                <a:solidFill>
                  <a:schemeClr val="bg2"/>
                </a:solidFill>
                <a:latin typeface="Georgia" panose="02040502050405020303" pitchFamily="18" charset="0"/>
              </a:rPr>
              <a:t>Logistic Regression</a:t>
            </a:r>
            <a:br>
              <a:rPr lang="en-US" sz="8800" b="1" dirty="0">
                <a:solidFill>
                  <a:schemeClr val="bg2"/>
                </a:solidFill>
                <a:latin typeface="Georgia" panose="02040502050405020303" pitchFamily="18" charset="0"/>
              </a:rPr>
            </a:br>
            <a:r>
              <a:rPr lang="en-US" sz="3200" b="1" dirty="0">
                <a:solidFill>
                  <a:schemeClr val="bg2"/>
                </a:solidFill>
                <a:latin typeface="Georgia" panose="02040502050405020303" pitchFamily="18" charset="0"/>
              </a:rPr>
              <a:t>(GLM with binomial distribution and logit link)</a:t>
            </a:r>
            <a:endParaRPr lang="en-US" sz="8800" b="1" dirty="0">
              <a:solidFill>
                <a:schemeClr val="bg2"/>
              </a:solidFill>
              <a:latin typeface="Georgia" panose="02040502050405020303" pitchFamily="18" charset="0"/>
            </a:endParaRPr>
          </a:p>
        </p:txBody>
      </p:sp>
      <p:sp>
        <p:nvSpPr>
          <p:cNvPr id="3" name="Subtitle 2">
            <a:extLst>
              <a:ext uri="{FF2B5EF4-FFF2-40B4-BE49-F238E27FC236}">
                <a16:creationId xmlns:a16="http://schemas.microsoft.com/office/drawing/2014/main" id="{DBA75D46-614D-1D43-AB4C-A52F2DD90169}"/>
              </a:ext>
            </a:extLst>
          </p:cNvPr>
          <p:cNvSpPr>
            <a:spLocks noGrp="1"/>
          </p:cNvSpPr>
          <p:nvPr>
            <p:ph type="subTitle" idx="1"/>
          </p:nvPr>
        </p:nvSpPr>
        <p:spPr>
          <a:xfrm>
            <a:off x="970208" y="5611143"/>
            <a:ext cx="9144000" cy="918446"/>
          </a:xfrm>
        </p:spPr>
        <p:txBody>
          <a:bodyPr>
            <a:normAutofit/>
          </a:bodyPr>
          <a:lstStyle/>
          <a:p>
            <a:pPr algn="l"/>
            <a:r>
              <a:rPr lang="en-US" sz="2000" dirty="0">
                <a:solidFill>
                  <a:schemeClr val="bg2"/>
                </a:solidFill>
                <a:latin typeface="Georgia" panose="02040502050405020303" pitchFamily="18" charset="0"/>
              </a:rPr>
              <a:t>Tyson S. Barrett, PhD</a:t>
            </a:r>
          </a:p>
          <a:p>
            <a:pPr algn="l"/>
            <a:r>
              <a:rPr lang="en-US" sz="2000" dirty="0">
                <a:solidFill>
                  <a:schemeClr val="bg2"/>
                </a:solidFill>
                <a:latin typeface="Georgia" panose="02040502050405020303" pitchFamily="18" charset="0"/>
              </a:rPr>
              <a:t>Updated by Carly Fox</a:t>
            </a:r>
            <a:endParaRPr lang="en-US" dirty="0">
              <a:solidFill>
                <a:schemeClr val="bg2"/>
              </a:solidFill>
              <a:latin typeface="Georgia" panose="02040502050405020303" pitchFamily="18" charset="0"/>
            </a:endParaRPr>
          </a:p>
        </p:txBody>
      </p:sp>
      <p:sp>
        <p:nvSpPr>
          <p:cNvPr id="4" name="Rectangle 3">
            <a:extLst>
              <a:ext uri="{FF2B5EF4-FFF2-40B4-BE49-F238E27FC236}">
                <a16:creationId xmlns:a16="http://schemas.microsoft.com/office/drawing/2014/main" id="{D0641E99-4881-F44A-9897-362E11FC5A26}"/>
              </a:ext>
            </a:extLst>
          </p:cNvPr>
          <p:cNvSpPr/>
          <p:nvPr/>
        </p:nvSpPr>
        <p:spPr>
          <a:xfrm>
            <a:off x="970208" y="667641"/>
            <a:ext cx="1372492" cy="369332"/>
          </a:xfrm>
          <a:prstGeom prst="rect">
            <a:avLst/>
          </a:prstGeom>
        </p:spPr>
        <p:txBody>
          <a:bodyPr wrap="none">
            <a:spAutoFit/>
          </a:bodyPr>
          <a:lstStyle/>
          <a:p>
            <a:r>
              <a:rPr lang="en-US" dirty="0">
                <a:solidFill>
                  <a:schemeClr val="bg2"/>
                </a:solidFill>
                <a:latin typeface="Georgia" panose="02040502050405020303" pitchFamily="18" charset="0"/>
              </a:rPr>
              <a:t>EDUC 7610</a:t>
            </a:r>
          </a:p>
        </p:txBody>
      </p:sp>
    </p:spTree>
    <p:extLst>
      <p:ext uri="{BB962C8B-B14F-4D97-AF65-F5344CB8AC3E}">
        <p14:creationId xmlns:p14="http://schemas.microsoft.com/office/powerpoint/2010/main" val="109949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Prediction Accuracy</a:t>
            </a:r>
          </a:p>
        </p:txBody>
      </p:sp>
      <p:sp>
        <p:nvSpPr>
          <p:cNvPr id="8" name="Rectangle 7">
            <a:extLst>
              <a:ext uri="{FF2B5EF4-FFF2-40B4-BE49-F238E27FC236}">
                <a16:creationId xmlns:a16="http://schemas.microsoft.com/office/drawing/2014/main" id="{DA2FA945-2D8A-8F4E-B4E8-063F4003BF82}"/>
              </a:ext>
            </a:extLst>
          </p:cNvPr>
          <p:cNvSpPr/>
          <p:nvPr/>
        </p:nvSpPr>
        <p:spPr>
          <a:xfrm>
            <a:off x="838199" y="1119499"/>
            <a:ext cx="8958263" cy="369332"/>
          </a:xfrm>
          <a:prstGeom prst="rect">
            <a:avLst/>
          </a:prstGeom>
        </p:spPr>
        <p:txBody>
          <a:bodyPr wrap="square">
            <a:spAutoFit/>
          </a:bodyPr>
          <a:lstStyle/>
          <a:p>
            <a:r>
              <a:rPr lang="en-US" i="1" u="sng" dirty="0">
                <a:solidFill>
                  <a:schemeClr val="accent3"/>
                </a:solidFill>
              </a:rPr>
              <a:t>https://</a:t>
            </a:r>
            <a:r>
              <a:rPr lang="en-US" i="1" u="sng" dirty="0" err="1">
                <a:solidFill>
                  <a:schemeClr val="accent3"/>
                </a:solidFill>
              </a:rPr>
              <a:t>cran.r-project.org</a:t>
            </a:r>
            <a:r>
              <a:rPr lang="en-US" i="1" u="sng" dirty="0">
                <a:solidFill>
                  <a:schemeClr val="accent3"/>
                </a:solidFill>
              </a:rPr>
              <a:t>/web/packages/</a:t>
            </a:r>
            <a:r>
              <a:rPr lang="en-US" i="1" u="sng" dirty="0" err="1">
                <a:solidFill>
                  <a:schemeClr val="accent3"/>
                </a:solidFill>
              </a:rPr>
              <a:t>ROCit</a:t>
            </a:r>
            <a:r>
              <a:rPr lang="en-US" i="1" u="sng" dirty="0">
                <a:solidFill>
                  <a:schemeClr val="accent3"/>
                </a:solidFill>
              </a:rPr>
              <a:t>/vignettes/my-</a:t>
            </a:r>
            <a:r>
              <a:rPr lang="en-US" i="1" u="sng" dirty="0" err="1">
                <a:solidFill>
                  <a:schemeClr val="accent3"/>
                </a:solidFill>
              </a:rPr>
              <a:t>vignette.html</a:t>
            </a:r>
            <a:endParaRPr lang="en-US" i="1" u="sng" dirty="0">
              <a:solidFill>
                <a:schemeClr val="accent3"/>
              </a:solidFill>
            </a:endParaRPr>
          </a:p>
        </p:txBody>
      </p:sp>
      <p:pic>
        <p:nvPicPr>
          <p:cNvPr id="6" name="Picture 5" descr="A screenshot of a cell phone&#10;&#10;Description automatically generated">
            <a:extLst>
              <a:ext uri="{FF2B5EF4-FFF2-40B4-BE49-F238E27FC236}">
                <a16:creationId xmlns:a16="http://schemas.microsoft.com/office/drawing/2014/main" id="{70BB84EE-C0DB-3146-BD5B-478AD7498908}"/>
              </a:ext>
            </a:extLst>
          </p:cNvPr>
          <p:cNvPicPr>
            <a:picLocks noChangeAspect="1"/>
          </p:cNvPicPr>
          <p:nvPr/>
        </p:nvPicPr>
        <p:blipFill>
          <a:blip r:embed="rId3"/>
          <a:stretch>
            <a:fillRect/>
          </a:stretch>
        </p:blipFill>
        <p:spPr>
          <a:xfrm>
            <a:off x="1356614" y="1576070"/>
            <a:ext cx="8674100" cy="2120900"/>
          </a:xfrm>
          <a:prstGeom prst="rect">
            <a:avLst/>
          </a:prstGeom>
        </p:spPr>
      </p:pic>
      <p:pic>
        <p:nvPicPr>
          <p:cNvPr id="11" name="Picture 10" descr="A picture containing table&#10;&#10;Description automatically generated">
            <a:extLst>
              <a:ext uri="{FF2B5EF4-FFF2-40B4-BE49-F238E27FC236}">
                <a16:creationId xmlns:a16="http://schemas.microsoft.com/office/drawing/2014/main" id="{C01A6F22-6BAE-634B-8323-9E4D31ACB2CC}"/>
              </a:ext>
            </a:extLst>
          </p:cNvPr>
          <p:cNvPicPr>
            <a:picLocks noChangeAspect="1"/>
          </p:cNvPicPr>
          <p:nvPr/>
        </p:nvPicPr>
        <p:blipFill>
          <a:blip r:embed="rId4"/>
          <a:stretch>
            <a:fillRect/>
          </a:stretch>
        </p:blipFill>
        <p:spPr>
          <a:xfrm>
            <a:off x="1968500" y="3847963"/>
            <a:ext cx="8255000" cy="10287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47871B8A-972E-3946-8BB9-73AAD238E92D}"/>
              </a:ext>
            </a:extLst>
          </p:cNvPr>
          <p:cNvPicPr>
            <a:picLocks noChangeAspect="1"/>
          </p:cNvPicPr>
          <p:nvPr/>
        </p:nvPicPr>
        <p:blipFill>
          <a:blip r:embed="rId5"/>
          <a:stretch>
            <a:fillRect/>
          </a:stretch>
        </p:blipFill>
        <p:spPr>
          <a:xfrm>
            <a:off x="1968500" y="5281930"/>
            <a:ext cx="8255000" cy="1028700"/>
          </a:xfrm>
          <a:prstGeom prst="rect">
            <a:avLst/>
          </a:prstGeom>
        </p:spPr>
      </p:pic>
    </p:spTree>
    <p:extLst>
      <p:ext uri="{BB962C8B-B14F-4D97-AF65-F5344CB8AC3E}">
        <p14:creationId xmlns:p14="http://schemas.microsoft.com/office/powerpoint/2010/main" val="182851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Prediction Accuracy</a:t>
            </a:r>
          </a:p>
        </p:txBody>
      </p:sp>
      <p:sp>
        <p:nvSpPr>
          <p:cNvPr id="8" name="Rectangle 7">
            <a:extLst>
              <a:ext uri="{FF2B5EF4-FFF2-40B4-BE49-F238E27FC236}">
                <a16:creationId xmlns:a16="http://schemas.microsoft.com/office/drawing/2014/main" id="{DA2FA945-2D8A-8F4E-B4E8-063F4003BF82}"/>
              </a:ext>
            </a:extLst>
          </p:cNvPr>
          <p:cNvSpPr/>
          <p:nvPr/>
        </p:nvSpPr>
        <p:spPr>
          <a:xfrm>
            <a:off x="838199" y="1119499"/>
            <a:ext cx="8958263" cy="369332"/>
          </a:xfrm>
          <a:prstGeom prst="rect">
            <a:avLst/>
          </a:prstGeom>
        </p:spPr>
        <p:txBody>
          <a:bodyPr wrap="square">
            <a:spAutoFit/>
          </a:bodyPr>
          <a:lstStyle/>
          <a:p>
            <a:r>
              <a:rPr lang="en-US" i="1" u="sng" dirty="0">
                <a:solidFill>
                  <a:schemeClr val="accent3"/>
                </a:solidFill>
              </a:rPr>
              <a:t>https://</a:t>
            </a:r>
            <a:r>
              <a:rPr lang="en-US" i="1" u="sng" dirty="0" err="1">
                <a:solidFill>
                  <a:schemeClr val="accent3"/>
                </a:solidFill>
              </a:rPr>
              <a:t>cran.r-project.org</a:t>
            </a:r>
            <a:r>
              <a:rPr lang="en-US" i="1" u="sng" dirty="0">
                <a:solidFill>
                  <a:schemeClr val="accent3"/>
                </a:solidFill>
              </a:rPr>
              <a:t>/web/packages/</a:t>
            </a:r>
            <a:r>
              <a:rPr lang="en-US" i="1" u="sng" dirty="0" err="1">
                <a:solidFill>
                  <a:schemeClr val="accent3"/>
                </a:solidFill>
              </a:rPr>
              <a:t>ROCit</a:t>
            </a:r>
            <a:r>
              <a:rPr lang="en-US" i="1" u="sng" dirty="0">
                <a:solidFill>
                  <a:schemeClr val="accent3"/>
                </a:solidFill>
              </a:rPr>
              <a:t>/vignettes/my-</a:t>
            </a:r>
            <a:r>
              <a:rPr lang="en-US" i="1" u="sng" dirty="0" err="1">
                <a:solidFill>
                  <a:schemeClr val="accent3"/>
                </a:solidFill>
              </a:rPr>
              <a:t>vignette.html</a:t>
            </a:r>
            <a:endParaRPr lang="en-US" i="1" u="sng" dirty="0">
              <a:solidFill>
                <a:schemeClr val="accent3"/>
              </a:solidFill>
            </a:endParaRPr>
          </a:p>
        </p:txBody>
      </p:sp>
      <p:pic>
        <p:nvPicPr>
          <p:cNvPr id="6" name="Picture 5" descr="A screenshot of a cell phone&#10;&#10;Description automatically generated">
            <a:extLst>
              <a:ext uri="{FF2B5EF4-FFF2-40B4-BE49-F238E27FC236}">
                <a16:creationId xmlns:a16="http://schemas.microsoft.com/office/drawing/2014/main" id="{70BB84EE-C0DB-3146-BD5B-478AD7498908}"/>
              </a:ext>
            </a:extLst>
          </p:cNvPr>
          <p:cNvPicPr>
            <a:picLocks noChangeAspect="1"/>
          </p:cNvPicPr>
          <p:nvPr/>
        </p:nvPicPr>
        <p:blipFill>
          <a:blip r:embed="rId3"/>
          <a:stretch>
            <a:fillRect/>
          </a:stretch>
        </p:blipFill>
        <p:spPr>
          <a:xfrm>
            <a:off x="1356614" y="1576070"/>
            <a:ext cx="8674100" cy="2120900"/>
          </a:xfrm>
          <a:prstGeom prst="rect">
            <a:avLst/>
          </a:prstGeom>
        </p:spPr>
      </p:pic>
      <p:pic>
        <p:nvPicPr>
          <p:cNvPr id="4" name="Picture 3" descr="A close up of a logo&#10;&#10;Description automatically generated">
            <a:extLst>
              <a:ext uri="{FF2B5EF4-FFF2-40B4-BE49-F238E27FC236}">
                <a16:creationId xmlns:a16="http://schemas.microsoft.com/office/drawing/2014/main" id="{68B82F3F-F45F-4445-896F-A4EA291DEDF5}"/>
              </a:ext>
            </a:extLst>
          </p:cNvPr>
          <p:cNvPicPr>
            <a:picLocks noChangeAspect="1"/>
          </p:cNvPicPr>
          <p:nvPr/>
        </p:nvPicPr>
        <p:blipFill rotWithShape="1">
          <a:blip r:embed="rId4"/>
          <a:srcRect l="11010" r="15145"/>
          <a:stretch/>
        </p:blipFill>
        <p:spPr>
          <a:xfrm>
            <a:off x="0" y="3784209"/>
            <a:ext cx="6096000" cy="1028700"/>
          </a:xfrm>
          <a:prstGeom prst="rect">
            <a:avLst/>
          </a:prstGeom>
        </p:spPr>
      </p:pic>
      <p:pic>
        <p:nvPicPr>
          <p:cNvPr id="7" name="Picture 6" descr="A close up of a logo&#10;&#10;Description automatically generated">
            <a:extLst>
              <a:ext uri="{FF2B5EF4-FFF2-40B4-BE49-F238E27FC236}">
                <a16:creationId xmlns:a16="http://schemas.microsoft.com/office/drawing/2014/main" id="{6398CE5D-1C6E-C542-931C-3F2818CC65AE}"/>
              </a:ext>
            </a:extLst>
          </p:cNvPr>
          <p:cNvPicPr>
            <a:picLocks noChangeAspect="1"/>
          </p:cNvPicPr>
          <p:nvPr/>
        </p:nvPicPr>
        <p:blipFill rotWithShape="1">
          <a:blip r:embed="rId5"/>
          <a:srcRect l="11010" r="15144"/>
          <a:stretch/>
        </p:blipFill>
        <p:spPr>
          <a:xfrm>
            <a:off x="0" y="4963648"/>
            <a:ext cx="6096000" cy="1028700"/>
          </a:xfrm>
          <a:prstGeom prst="rect">
            <a:avLst/>
          </a:prstGeom>
        </p:spPr>
      </p:pic>
      <p:pic>
        <p:nvPicPr>
          <p:cNvPr id="10" name="Picture 9" descr="A close up of a logo&#10;&#10;Description automatically generated">
            <a:extLst>
              <a:ext uri="{FF2B5EF4-FFF2-40B4-BE49-F238E27FC236}">
                <a16:creationId xmlns:a16="http://schemas.microsoft.com/office/drawing/2014/main" id="{F7CEF942-D237-564B-A61A-7D0FA59854BE}"/>
              </a:ext>
            </a:extLst>
          </p:cNvPr>
          <p:cNvPicPr>
            <a:picLocks noChangeAspect="1"/>
          </p:cNvPicPr>
          <p:nvPr/>
        </p:nvPicPr>
        <p:blipFill>
          <a:blip r:embed="rId6"/>
          <a:stretch>
            <a:fillRect/>
          </a:stretch>
        </p:blipFill>
        <p:spPr>
          <a:xfrm>
            <a:off x="6453201" y="3696970"/>
            <a:ext cx="5486400" cy="1028700"/>
          </a:xfrm>
          <a:prstGeom prst="rect">
            <a:avLst/>
          </a:prstGeom>
        </p:spPr>
      </p:pic>
      <p:pic>
        <p:nvPicPr>
          <p:cNvPr id="13" name="Picture 12" descr="A picture containing table&#10;&#10;Description automatically generated">
            <a:extLst>
              <a:ext uri="{FF2B5EF4-FFF2-40B4-BE49-F238E27FC236}">
                <a16:creationId xmlns:a16="http://schemas.microsoft.com/office/drawing/2014/main" id="{BA9E9781-43AF-6A4F-A745-BD0D3015B31E}"/>
              </a:ext>
            </a:extLst>
          </p:cNvPr>
          <p:cNvPicPr>
            <a:picLocks noChangeAspect="1"/>
          </p:cNvPicPr>
          <p:nvPr/>
        </p:nvPicPr>
        <p:blipFill>
          <a:blip r:embed="rId7"/>
          <a:stretch>
            <a:fillRect/>
          </a:stretch>
        </p:blipFill>
        <p:spPr>
          <a:xfrm>
            <a:off x="6559296" y="4963648"/>
            <a:ext cx="5486400" cy="1028700"/>
          </a:xfrm>
          <a:prstGeom prst="rect">
            <a:avLst/>
          </a:prstGeom>
        </p:spPr>
      </p:pic>
      <p:sp>
        <p:nvSpPr>
          <p:cNvPr id="3" name="TextBox 2">
            <a:extLst>
              <a:ext uri="{FF2B5EF4-FFF2-40B4-BE49-F238E27FC236}">
                <a16:creationId xmlns:a16="http://schemas.microsoft.com/office/drawing/2014/main" id="{0CBC6CBB-85C7-3F4A-A1D5-7F55F5D64E0B}"/>
              </a:ext>
            </a:extLst>
          </p:cNvPr>
          <p:cNvSpPr txBox="1"/>
          <p:nvPr/>
        </p:nvSpPr>
        <p:spPr>
          <a:xfrm>
            <a:off x="252399" y="4402504"/>
            <a:ext cx="4260130" cy="646331"/>
          </a:xfrm>
          <a:prstGeom prst="rect">
            <a:avLst/>
          </a:prstGeom>
          <a:noFill/>
        </p:spPr>
        <p:txBody>
          <a:bodyPr wrap="square" rtlCol="0">
            <a:spAutoFit/>
          </a:bodyPr>
          <a:lstStyle/>
          <a:p>
            <a:r>
              <a:rPr lang="en-US" dirty="0">
                <a:solidFill>
                  <a:schemeClr val="accent1"/>
                </a:solidFill>
              </a:rPr>
              <a:t>how many of the actual positives do we classify as positive?</a:t>
            </a:r>
          </a:p>
        </p:txBody>
      </p:sp>
      <p:sp>
        <p:nvSpPr>
          <p:cNvPr id="11" name="TextBox 10">
            <a:extLst>
              <a:ext uri="{FF2B5EF4-FFF2-40B4-BE49-F238E27FC236}">
                <a16:creationId xmlns:a16="http://schemas.microsoft.com/office/drawing/2014/main" id="{5A44F5A9-E382-B741-B870-89D8AF8232CF}"/>
              </a:ext>
            </a:extLst>
          </p:cNvPr>
          <p:cNvSpPr txBox="1"/>
          <p:nvPr/>
        </p:nvSpPr>
        <p:spPr>
          <a:xfrm>
            <a:off x="252399" y="5667130"/>
            <a:ext cx="4260130" cy="646331"/>
          </a:xfrm>
          <a:prstGeom prst="rect">
            <a:avLst/>
          </a:prstGeom>
          <a:noFill/>
        </p:spPr>
        <p:txBody>
          <a:bodyPr wrap="square" rtlCol="0">
            <a:spAutoFit/>
          </a:bodyPr>
          <a:lstStyle/>
          <a:p>
            <a:r>
              <a:rPr lang="en-US" dirty="0">
                <a:solidFill>
                  <a:schemeClr val="accent3"/>
                </a:solidFill>
              </a:rPr>
              <a:t>how many of the actual negatives do we classify as negative?</a:t>
            </a:r>
          </a:p>
        </p:txBody>
      </p:sp>
      <p:sp>
        <p:nvSpPr>
          <p:cNvPr id="12" name="TextBox 11">
            <a:extLst>
              <a:ext uri="{FF2B5EF4-FFF2-40B4-BE49-F238E27FC236}">
                <a16:creationId xmlns:a16="http://schemas.microsoft.com/office/drawing/2014/main" id="{D5F1A520-A405-DC46-BB35-CE17D4B53278}"/>
              </a:ext>
            </a:extLst>
          </p:cNvPr>
          <p:cNvSpPr txBox="1"/>
          <p:nvPr/>
        </p:nvSpPr>
        <p:spPr>
          <a:xfrm>
            <a:off x="6759562" y="4347608"/>
            <a:ext cx="3706611" cy="646331"/>
          </a:xfrm>
          <a:prstGeom prst="rect">
            <a:avLst/>
          </a:prstGeom>
          <a:noFill/>
        </p:spPr>
        <p:txBody>
          <a:bodyPr wrap="square" rtlCol="0">
            <a:spAutoFit/>
          </a:bodyPr>
          <a:lstStyle/>
          <a:p>
            <a:r>
              <a:rPr lang="en-US" dirty="0">
                <a:solidFill>
                  <a:schemeClr val="accent6"/>
                </a:solidFill>
              </a:rPr>
              <a:t>how many of the predicted positives are actually positive?</a:t>
            </a:r>
          </a:p>
        </p:txBody>
      </p:sp>
      <p:sp>
        <p:nvSpPr>
          <p:cNvPr id="14" name="TextBox 13">
            <a:extLst>
              <a:ext uri="{FF2B5EF4-FFF2-40B4-BE49-F238E27FC236}">
                <a16:creationId xmlns:a16="http://schemas.microsoft.com/office/drawing/2014/main" id="{685EA1B8-8A04-524D-89CD-73769A21F0E0}"/>
              </a:ext>
            </a:extLst>
          </p:cNvPr>
          <p:cNvSpPr txBox="1"/>
          <p:nvPr/>
        </p:nvSpPr>
        <p:spPr>
          <a:xfrm>
            <a:off x="6759561" y="5589923"/>
            <a:ext cx="3706611" cy="646331"/>
          </a:xfrm>
          <a:prstGeom prst="rect">
            <a:avLst/>
          </a:prstGeom>
          <a:noFill/>
        </p:spPr>
        <p:txBody>
          <a:bodyPr wrap="square" rtlCol="0">
            <a:spAutoFit/>
          </a:bodyPr>
          <a:lstStyle/>
          <a:p>
            <a:r>
              <a:rPr lang="en-US" dirty="0">
                <a:solidFill>
                  <a:schemeClr val="accent5"/>
                </a:solidFill>
              </a:rPr>
              <a:t>how many of the predicted negatives are actually negative?</a:t>
            </a:r>
          </a:p>
        </p:txBody>
      </p:sp>
    </p:spTree>
    <p:extLst>
      <p:ext uri="{BB962C8B-B14F-4D97-AF65-F5344CB8AC3E}">
        <p14:creationId xmlns:p14="http://schemas.microsoft.com/office/powerpoint/2010/main" val="1030963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Example</a:t>
            </a:r>
          </a:p>
        </p:txBody>
      </p:sp>
      <p:sp>
        <p:nvSpPr>
          <p:cNvPr id="4" name="TextBox 3">
            <a:extLst>
              <a:ext uri="{FF2B5EF4-FFF2-40B4-BE49-F238E27FC236}">
                <a16:creationId xmlns:a16="http://schemas.microsoft.com/office/drawing/2014/main" id="{6E221CD3-ED10-434B-B5AF-48ECE7B6FA78}"/>
              </a:ext>
            </a:extLst>
          </p:cNvPr>
          <p:cNvSpPr txBox="1"/>
          <p:nvPr/>
        </p:nvSpPr>
        <p:spPr>
          <a:xfrm>
            <a:off x="838199" y="1789940"/>
            <a:ext cx="10148597" cy="3539430"/>
          </a:xfrm>
          <a:prstGeom prst="rect">
            <a:avLst/>
          </a:prstGeom>
          <a:noFill/>
        </p:spPr>
        <p:txBody>
          <a:bodyPr wrap="square" rtlCol="0">
            <a:spAutoFit/>
          </a:bodyPr>
          <a:lstStyle/>
          <a:p>
            <a:r>
              <a:rPr lang="en-US" sz="2800" dirty="0"/>
              <a:t>You are approached by a distinguished researcher who wants you to help her analyze data on poverty, violent crime, and teen birth rates in the United States. You enthusiastically say “Of course!” </a:t>
            </a:r>
          </a:p>
          <a:p>
            <a:endParaRPr lang="en-US" sz="2800" dirty="0"/>
          </a:p>
          <a:p>
            <a:r>
              <a:rPr lang="en-US" sz="2800" dirty="0"/>
              <a:t>You find out you are trying to predict high vs low violent crime (binary outcome) with the state’s population (continuous predictor), poverty level (continuous predictor), and high vs low teen birth rate (binary predictor).</a:t>
            </a:r>
          </a:p>
        </p:txBody>
      </p:sp>
      <p:sp>
        <p:nvSpPr>
          <p:cNvPr id="7" name="TextBox 6">
            <a:extLst>
              <a:ext uri="{FF2B5EF4-FFF2-40B4-BE49-F238E27FC236}">
                <a16:creationId xmlns:a16="http://schemas.microsoft.com/office/drawing/2014/main" id="{2EDB90A5-F8C0-F648-8E0C-87F7C2B98CEA}"/>
              </a:ext>
            </a:extLst>
          </p:cNvPr>
          <p:cNvSpPr txBox="1"/>
          <p:nvPr/>
        </p:nvSpPr>
        <p:spPr>
          <a:xfrm>
            <a:off x="838198" y="5630479"/>
            <a:ext cx="10148597" cy="1015663"/>
          </a:xfrm>
          <a:prstGeom prst="rect">
            <a:avLst/>
          </a:prstGeom>
          <a:noFill/>
        </p:spPr>
        <p:txBody>
          <a:bodyPr wrap="square" rtlCol="0">
            <a:spAutoFit/>
          </a:bodyPr>
          <a:lstStyle/>
          <a:p>
            <a:pPr algn="ctr"/>
            <a:r>
              <a:rPr lang="en-US" sz="3200" i="1" dirty="0">
                <a:solidFill>
                  <a:schemeClr val="accent1"/>
                </a:solidFill>
              </a:rPr>
              <a:t>What approach do we use?</a:t>
            </a:r>
          </a:p>
          <a:p>
            <a:pPr algn="ctr"/>
            <a:r>
              <a:rPr lang="en-US" sz="2800" dirty="0">
                <a:solidFill>
                  <a:schemeClr val="accent1"/>
                </a:solidFill>
              </a:rPr>
              <a:t>Of course, logistic regression (since that is the topic of the lecture)</a:t>
            </a:r>
          </a:p>
        </p:txBody>
      </p:sp>
    </p:spTree>
    <p:extLst>
      <p:ext uri="{BB962C8B-B14F-4D97-AF65-F5344CB8AC3E}">
        <p14:creationId xmlns:p14="http://schemas.microsoft.com/office/powerpoint/2010/main" val="17633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2020888"/>
          </a:xfrm>
        </p:spPr>
        <p:txBody>
          <a:bodyPr>
            <a:noAutofit/>
          </a:bodyPr>
          <a:lstStyle/>
          <a:p>
            <a:r>
              <a:rPr lang="en-US" sz="4000" b="1" dirty="0">
                <a:solidFill>
                  <a:schemeClr val="accent1"/>
                </a:solidFill>
                <a:latin typeface="Georgia" panose="02040502050405020303" pitchFamily="18" charset="0"/>
              </a:rPr>
              <a:t>Model</a:t>
            </a:r>
            <a:br>
              <a:rPr lang="en-US" sz="4000" b="1" dirty="0">
                <a:solidFill>
                  <a:schemeClr val="accent1"/>
                </a:solidFill>
                <a:latin typeface="Georgia" panose="02040502050405020303" pitchFamily="18" charset="0"/>
              </a:rPr>
            </a:br>
            <a:r>
              <a:rPr lang="en-US" sz="4000" b="1" dirty="0">
                <a:solidFill>
                  <a:schemeClr val="accent1"/>
                </a:solidFill>
                <a:latin typeface="Georgia" panose="02040502050405020303" pitchFamily="18" charset="0"/>
              </a:rPr>
              <a:t>Output</a:t>
            </a:r>
          </a:p>
        </p:txBody>
      </p:sp>
      <p:pic>
        <p:nvPicPr>
          <p:cNvPr id="5" name="Picture 4" descr="A screenshot of text&#10;&#10;Description automatically generated">
            <a:extLst>
              <a:ext uri="{FF2B5EF4-FFF2-40B4-BE49-F238E27FC236}">
                <a16:creationId xmlns:a16="http://schemas.microsoft.com/office/drawing/2014/main" id="{FEDB102D-BB76-4149-A476-21B03C6D3C5B}"/>
              </a:ext>
            </a:extLst>
          </p:cNvPr>
          <p:cNvPicPr>
            <a:picLocks noChangeAspect="1"/>
          </p:cNvPicPr>
          <p:nvPr/>
        </p:nvPicPr>
        <p:blipFill>
          <a:blip r:embed="rId3"/>
          <a:stretch>
            <a:fillRect/>
          </a:stretch>
        </p:blipFill>
        <p:spPr>
          <a:xfrm>
            <a:off x="4029075" y="346750"/>
            <a:ext cx="7723188" cy="6146125"/>
          </a:xfrm>
          <a:prstGeom prst="rect">
            <a:avLst/>
          </a:prstGeom>
        </p:spPr>
      </p:pic>
      <p:sp>
        <p:nvSpPr>
          <p:cNvPr id="6" name="Rectangle 5">
            <a:extLst>
              <a:ext uri="{FF2B5EF4-FFF2-40B4-BE49-F238E27FC236}">
                <a16:creationId xmlns:a16="http://schemas.microsoft.com/office/drawing/2014/main" id="{862246AB-7D0B-0142-8AA4-F5186DEBDE8C}"/>
              </a:ext>
            </a:extLst>
          </p:cNvPr>
          <p:cNvSpPr/>
          <p:nvPr/>
        </p:nvSpPr>
        <p:spPr>
          <a:xfrm>
            <a:off x="4029075" y="3171827"/>
            <a:ext cx="6786563" cy="25241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D3C4B67-6C16-8F4F-84F0-C291619D6376}"/>
              </a:ext>
            </a:extLst>
          </p:cNvPr>
          <p:cNvSpPr/>
          <p:nvPr/>
        </p:nvSpPr>
        <p:spPr>
          <a:xfrm>
            <a:off x="4029074" y="3429000"/>
            <a:ext cx="6786563" cy="252415"/>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2E275AB-E424-7B43-810E-D3978EE0D113}"/>
              </a:ext>
            </a:extLst>
          </p:cNvPr>
          <p:cNvSpPr/>
          <p:nvPr/>
        </p:nvSpPr>
        <p:spPr>
          <a:xfrm>
            <a:off x="4029073" y="3681415"/>
            <a:ext cx="6786563" cy="252415"/>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1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366139"/>
          </a:xfrm>
        </p:spPr>
        <p:txBody>
          <a:bodyPr>
            <a:noAutofit/>
          </a:bodyPr>
          <a:lstStyle/>
          <a:p>
            <a:r>
              <a:rPr lang="en-US" sz="4000" b="1" dirty="0">
                <a:solidFill>
                  <a:schemeClr val="accent1"/>
                </a:solidFill>
                <a:latin typeface="Georgia" panose="02040502050405020303" pitchFamily="18" charset="0"/>
              </a:rPr>
              <a:t>Interpretations!</a:t>
            </a:r>
          </a:p>
        </p:txBody>
      </p:sp>
      <p:sp>
        <p:nvSpPr>
          <p:cNvPr id="3" name="Rectangle 2">
            <a:extLst>
              <a:ext uri="{FF2B5EF4-FFF2-40B4-BE49-F238E27FC236}">
                <a16:creationId xmlns:a16="http://schemas.microsoft.com/office/drawing/2014/main" id="{7634B34E-B1CF-8B42-A85B-E14B4F07D1B0}"/>
              </a:ext>
            </a:extLst>
          </p:cNvPr>
          <p:cNvSpPr/>
          <p:nvPr/>
        </p:nvSpPr>
        <p:spPr>
          <a:xfrm>
            <a:off x="944340" y="2934545"/>
            <a:ext cx="4507965" cy="369332"/>
          </a:xfrm>
          <a:prstGeom prst="rect">
            <a:avLst/>
          </a:prstGeom>
        </p:spPr>
        <p:txBody>
          <a:bodyPr wrap="none">
            <a:spAutoFit/>
          </a:bodyPr>
          <a:lstStyle/>
          <a:p>
            <a:r>
              <a:rPr lang="en-US" dirty="0">
                <a:latin typeface="Menlo" panose="020B0609030804020204" pitchFamily="49" charset="0"/>
                <a:ea typeface="Menlo" panose="020B0609030804020204" pitchFamily="49" charset="0"/>
                <a:cs typeface="Menlo" panose="020B0609030804020204" pitchFamily="49" charset="0"/>
              </a:rPr>
              <a:t>educ7610::</a:t>
            </a:r>
            <a:r>
              <a:rPr lang="en-US" dirty="0" err="1">
                <a:latin typeface="Menlo" panose="020B0609030804020204" pitchFamily="49" charset="0"/>
                <a:ea typeface="Menlo" panose="020B0609030804020204" pitchFamily="49" charset="0"/>
                <a:cs typeface="Menlo" panose="020B0609030804020204" pitchFamily="49" charset="0"/>
              </a:rPr>
              <a:t>oddsratios</a:t>
            </a:r>
            <a:r>
              <a:rPr lang="en-US" dirty="0">
                <a:latin typeface="Menlo" panose="020B0609030804020204" pitchFamily="49" charset="0"/>
                <a:ea typeface="Menlo" panose="020B0609030804020204" pitchFamily="49" charset="0"/>
                <a:cs typeface="Menlo" panose="020B0609030804020204" pitchFamily="49" charset="0"/>
              </a:rPr>
              <a:t>(</a:t>
            </a:r>
            <a:r>
              <a:rPr lang="en-US" dirty="0" err="1">
                <a:latin typeface="Menlo" panose="020B0609030804020204" pitchFamily="49" charset="0"/>
                <a:ea typeface="Menlo" panose="020B0609030804020204" pitchFamily="49" charset="0"/>
                <a:cs typeface="Menlo" panose="020B0609030804020204" pitchFamily="49" charset="0"/>
              </a:rPr>
              <a:t>fit_logit</a:t>
            </a:r>
            <a:r>
              <a:rPr lang="en-US" dirty="0">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84A53D14-1D90-D542-B411-FF528881E3EB}"/>
              </a:ext>
            </a:extLst>
          </p:cNvPr>
          <p:cNvSpPr txBox="1"/>
          <p:nvPr/>
        </p:nvSpPr>
        <p:spPr>
          <a:xfrm>
            <a:off x="1992448" y="2194405"/>
            <a:ext cx="2411750" cy="646331"/>
          </a:xfrm>
          <a:prstGeom prst="rect">
            <a:avLst/>
          </a:prstGeom>
          <a:solidFill>
            <a:schemeClr val="accent4">
              <a:lumMod val="20000"/>
              <a:lumOff val="80000"/>
            </a:schemeClr>
          </a:solidFill>
          <a:ln>
            <a:solidFill>
              <a:schemeClr val="accent4"/>
            </a:solidFill>
          </a:ln>
        </p:spPr>
        <p:txBody>
          <a:bodyPr wrap="none" rtlCol="0">
            <a:spAutoFit/>
          </a:bodyPr>
          <a:lstStyle/>
          <a:p>
            <a:pPr algn="ctr"/>
            <a:r>
              <a:rPr lang="en-US" sz="3600" dirty="0"/>
              <a:t>Odds Ratios</a:t>
            </a:r>
          </a:p>
        </p:txBody>
      </p:sp>
      <p:pic>
        <p:nvPicPr>
          <p:cNvPr id="8" name="Picture 7" descr="A screenshot of a cell phone&#10;&#10;Description automatically generated">
            <a:extLst>
              <a:ext uri="{FF2B5EF4-FFF2-40B4-BE49-F238E27FC236}">
                <a16:creationId xmlns:a16="http://schemas.microsoft.com/office/drawing/2014/main" id="{524B8EBD-9A92-B543-A143-2CD4EB090827}"/>
              </a:ext>
            </a:extLst>
          </p:cNvPr>
          <p:cNvPicPr>
            <a:picLocks noChangeAspect="1"/>
          </p:cNvPicPr>
          <p:nvPr/>
        </p:nvPicPr>
        <p:blipFill>
          <a:blip r:embed="rId3"/>
          <a:stretch>
            <a:fillRect/>
          </a:stretch>
        </p:blipFill>
        <p:spPr>
          <a:xfrm>
            <a:off x="944340" y="3429000"/>
            <a:ext cx="8350424" cy="1720342"/>
          </a:xfrm>
          <a:prstGeom prst="rect">
            <a:avLst/>
          </a:prstGeom>
        </p:spPr>
      </p:pic>
      <p:sp>
        <p:nvSpPr>
          <p:cNvPr id="11" name="Rectangle 10">
            <a:extLst>
              <a:ext uri="{FF2B5EF4-FFF2-40B4-BE49-F238E27FC236}">
                <a16:creationId xmlns:a16="http://schemas.microsoft.com/office/drawing/2014/main" id="{49E19443-D57B-AB4E-8EDD-71AB264F6620}"/>
              </a:ext>
            </a:extLst>
          </p:cNvPr>
          <p:cNvSpPr/>
          <p:nvPr/>
        </p:nvSpPr>
        <p:spPr>
          <a:xfrm>
            <a:off x="3852672" y="4072128"/>
            <a:ext cx="1599633" cy="4389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3D3098D-72D0-DC48-BDA8-B36BA1F73782}"/>
              </a:ext>
            </a:extLst>
          </p:cNvPr>
          <p:cNvSpPr txBox="1"/>
          <p:nvPr/>
        </p:nvSpPr>
        <p:spPr>
          <a:xfrm>
            <a:off x="5681472" y="2103548"/>
            <a:ext cx="6312474" cy="1200329"/>
          </a:xfrm>
          <a:prstGeom prst="rect">
            <a:avLst/>
          </a:prstGeom>
          <a:noFill/>
        </p:spPr>
        <p:txBody>
          <a:bodyPr wrap="square" rtlCol="0">
            <a:spAutoFit/>
          </a:bodyPr>
          <a:lstStyle/>
          <a:p>
            <a:r>
              <a:rPr lang="en-US" sz="2400" i="1" dirty="0">
                <a:solidFill>
                  <a:schemeClr val="accent1"/>
                </a:solidFill>
              </a:rPr>
              <a:t>For a one-unit increase in poverty percentage, there is a 1.22 times change in the odds of having high violence (note this effect is not significant)</a:t>
            </a:r>
          </a:p>
        </p:txBody>
      </p:sp>
      <p:sp>
        <p:nvSpPr>
          <p:cNvPr id="13" name="Rectangle 12">
            <a:extLst>
              <a:ext uri="{FF2B5EF4-FFF2-40B4-BE49-F238E27FC236}">
                <a16:creationId xmlns:a16="http://schemas.microsoft.com/office/drawing/2014/main" id="{63680DCB-F1F2-184C-B4B2-3E0A0D06A110}"/>
              </a:ext>
            </a:extLst>
          </p:cNvPr>
          <p:cNvSpPr/>
          <p:nvPr/>
        </p:nvSpPr>
        <p:spPr>
          <a:xfrm>
            <a:off x="3852672" y="4710430"/>
            <a:ext cx="1599633" cy="43891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D793B75-75BB-9C49-8B82-5FCE02AB12A3}"/>
              </a:ext>
            </a:extLst>
          </p:cNvPr>
          <p:cNvSpPr txBox="1"/>
          <p:nvPr/>
        </p:nvSpPr>
        <p:spPr>
          <a:xfrm>
            <a:off x="1559163" y="5348732"/>
            <a:ext cx="10181493" cy="830997"/>
          </a:xfrm>
          <a:prstGeom prst="rect">
            <a:avLst/>
          </a:prstGeom>
          <a:noFill/>
        </p:spPr>
        <p:txBody>
          <a:bodyPr wrap="square" rtlCol="0">
            <a:spAutoFit/>
          </a:bodyPr>
          <a:lstStyle/>
          <a:p>
            <a:r>
              <a:rPr lang="en-US" sz="2400" i="1" dirty="0">
                <a:solidFill>
                  <a:schemeClr val="accent5"/>
                </a:solidFill>
              </a:rPr>
              <a:t>Compared to Higher Teen Birth, Lower Teen Birth states have odds that are 0.08 times the odds of having </a:t>
            </a:r>
            <a:r>
              <a:rPr lang="en-US" sz="2400" i="1">
                <a:solidFill>
                  <a:schemeClr val="accent5"/>
                </a:solidFill>
              </a:rPr>
              <a:t>high violence.</a:t>
            </a:r>
            <a:endParaRPr lang="en-US" sz="2400" i="1" dirty="0">
              <a:solidFill>
                <a:schemeClr val="accent5"/>
              </a:solidFill>
            </a:endParaRPr>
          </a:p>
        </p:txBody>
      </p:sp>
      <p:cxnSp>
        <p:nvCxnSpPr>
          <p:cNvPr id="16" name="Straight Arrow Connector 15">
            <a:extLst>
              <a:ext uri="{FF2B5EF4-FFF2-40B4-BE49-F238E27FC236}">
                <a16:creationId xmlns:a16="http://schemas.microsoft.com/office/drawing/2014/main" id="{910D4274-ED0E-564C-AD77-6EC01DE76CC0}"/>
              </a:ext>
            </a:extLst>
          </p:cNvPr>
          <p:cNvCxnSpPr>
            <a:cxnSpLocks/>
          </p:cNvCxnSpPr>
          <p:nvPr/>
        </p:nvCxnSpPr>
        <p:spPr>
          <a:xfrm flipH="1">
            <a:off x="5452306" y="3303877"/>
            <a:ext cx="643694" cy="7682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39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366139"/>
          </a:xfrm>
        </p:spPr>
        <p:txBody>
          <a:bodyPr>
            <a:noAutofit/>
          </a:bodyPr>
          <a:lstStyle/>
          <a:p>
            <a:r>
              <a:rPr lang="en-US" sz="4000" b="1" dirty="0">
                <a:solidFill>
                  <a:schemeClr val="accent1"/>
                </a:solidFill>
                <a:latin typeface="Georgia" panose="02040502050405020303" pitchFamily="18" charset="0"/>
              </a:rPr>
              <a:t>Interpretations!</a:t>
            </a:r>
          </a:p>
        </p:txBody>
      </p:sp>
      <p:sp>
        <p:nvSpPr>
          <p:cNvPr id="3" name="Rectangle 2">
            <a:extLst>
              <a:ext uri="{FF2B5EF4-FFF2-40B4-BE49-F238E27FC236}">
                <a16:creationId xmlns:a16="http://schemas.microsoft.com/office/drawing/2014/main" id="{7634B34E-B1CF-8B42-A85B-E14B4F07D1B0}"/>
              </a:ext>
            </a:extLst>
          </p:cNvPr>
          <p:cNvSpPr/>
          <p:nvPr/>
        </p:nvSpPr>
        <p:spPr>
          <a:xfrm>
            <a:off x="944340" y="2934545"/>
            <a:ext cx="4507965" cy="369332"/>
          </a:xfrm>
          <a:prstGeom prst="rect">
            <a:avLst/>
          </a:prstGeom>
          <a:noFill/>
          <a:ln>
            <a:noFill/>
          </a:ln>
        </p:spPr>
        <p:txBody>
          <a:bodyPr wrap="none">
            <a:spAutoFit/>
          </a:bodyPr>
          <a:lstStyle/>
          <a:p>
            <a:pPr algn="ct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educ7610::</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oddsratios</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fit_logit</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84A53D14-1D90-D542-B411-FF528881E3EB}"/>
              </a:ext>
            </a:extLst>
          </p:cNvPr>
          <p:cNvSpPr txBox="1"/>
          <p:nvPr/>
        </p:nvSpPr>
        <p:spPr>
          <a:xfrm>
            <a:off x="1992448" y="2194405"/>
            <a:ext cx="2411750" cy="646331"/>
          </a:xfrm>
          <a:prstGeom prst="rect">
            <a:avLst/>
          </a:prstGeom>
          <a:solidFill>
            <a:schemeClr val="bg1">
              <a:lumMod val="95000"/>
            </a:schemeClr>
          </a:solidFill>
          <a:ln>
            <a:solidFill>
              <a:schemeClr val="bg2">
                <a:lumMod val="90000"/>
              </a:schemeClr>
            </a:solidFill>
          </a:ln>
        </p:spPr>
        <p:txBody>
          <a:bodyPr wrap="none" rtlCol="0">
            <a:spAutoFit/>
          </a:bodyPr>
          <a:lstStyle/>
          <a:p>
            <a:pPr algn="ctr"/>
            <a:r>
              <a:rPr lang="en-US" sz="3600" dirty="0">
                <a:solidFill>
                  <a:schemeClr val="bg1">
                    <a:lumMod val="85000"/>
                  </a:schemeClr>
                </a:solidFill>
              </a:rPr>
              <a:t>Odds Ratios</a:t>
            </a:r>
          </a:p>
        </p:txBody>
      </p:sp>
      <p:sp>
        <p:nvSpPr>
          <p:cNvPr id="6" name="Rectangle 5">
            <a:extLst>
              <a:ext uri="{FF2B5EF4-FFF2-40B4-BE49-F238E27FC236}">
                <a16:creationId xmlns:a16="http://schemas.microsoft.com/office/drawing/2014/main" id="{7EDAB2FE-6BC6-164E-AAC8-89FA2077F4FA}"/>
              </a:ext>
            </a:extLst>
          </p:cNvPr>
          <p:cNvSpPr/>
          <p:nvPr/>
        </p:nvSpPr>
        <p:spPr>
          <a:xfrm>
            <a:off x="5814427" y="2934545"/>
            <a:ext cx="5902578" cy="369332"/>
          </a:xfrm>
          <a:prstGeom prst="rect">
            <a:avLst/>
          </a:prstGeom>
        </p:spPr>
        <p:txBody>
          <a:bodyPr wrap="none">
            <a:spAutoFit/>
          </a:bodyPr>
          <a:lstStyle/>
          <a:p>
            <a:pPr algn="ctr"/>
            <a:r>
              <a:rPr lang="en-US" dirty="0">
                <a:latin typeface="Menlo" panose="020B0609030804020204" pitchFamily="49" charset="0"/>
                <a:ea typeface="Menlo" panose="020B0609030804020204" pitchFamily="49" charset="0"/>
                <a:cs typeface="Menlo" panose="020B0609030804020204" pitchFamily="49" charset="0"/>
              </a:rPr>
              <a:t>margins::margins(</a:t>
            </a:r>
            <a:r>
              <a:rPr lang="en-US" dirty="0" err="1">
                <a:latin typeface="Menlo" panose="020B0609030804020204" pitchFamily="49" charset="0"/>
                <a:ea typeface="Menlo" panose="020B0609030804020204" pitchFamily="49" charset="0"/>
                <a:cs typeface="Menlo" panose="020B0609030804020204" pitchFamily="49" charset="0"/>
              </a:rPr>
              <a:t>fit_logit</a:t>
            </a:r>
            <a:r>
              <a:rPr lang="en-US" dirty="0">
                <a:latin typeface="Menlo" panose="020B0609030804020204" pitchFamily="49" charset="0"/>
                <a:ea typeface="Menlo" panose="020B0609030804020204" pitchFamily="49" charset="0"/>
                <a:cs typeface="Menlo" panose="020B0609030804020204" pitchFamily="49" charset="0"/>
              </a:rPr>
              <a:t>) %&gt;% summary()</a:t>
            </a:r>
          </a:p>
        </p:txBody>
      </p:sp>
      <p:sp>
        <p:nvSpPr>
          <p:cNvPr id="7" name="TextBox 6">
            <a:extLst>
              <a:ext uri="{FF2B5EF4-FFF2-40B4-BE49-F238E27FC236}">
                <a16:creationId xmlns:a16="http://schemas.microsoft.com/office/drawing/2014/main" id="{63C5BDA3-41B2-0049-BFA9-2C1EC40B7591}"/>
              </a:ext>
            </a:extLst>
          </p:cNvPr>
          <p:cNvSpPr txBox="1"/>
          <p:nvPr/>
        </p:nvSpPr>
        <p:spPr>
          <a:xfrm>
            <a:off x="6455917" y="2194405"/>
            <a:ext cx="4619598" cy="646331"/>
          </a:xfrm>
          <a:prstGeom prst="rect">
            <a:avLst/>
          </a:prstGeom>
          <a:solidFill>
            <a:schemeClr val="accent5">
              <a:lumMod val="20000"/>
              <a:lumOff val="80000"/>
            </a:schemeClr>
          </a:solidFill>
          <a:ln>
            <a:solidFill>
              <a:schemeClr val="accent5"/>
            </a:solidFill>
          </a:ln>
        </p:spPr>
        <p:txBody>
          <a:bodyPr wrap="none" rtlCol="0">
            <a:spAutoFit/>
          </a:bodyPr>
          <a:lstStyle/>
          <a:p>
            <a:pPr algn="ctr"/>
            <a:r>
              <a:rPr lang="en-US" sz="3600" dirty="0"/>
              <a:t>Average Marginal Effect</a:t>
            </a:r>
          </a:p>
        </p:txBody>
      </p:sp>
      <p:pic>
        <p:nvPicPr>
          <p:cNvPr id="9" name="Picture 8" descr="A screenshot of a cell phone&#10;&#10;Description automatically generated">
            <a:extLst>
              <a:ext uri="{FF2B5EF4-FFF2-40B4-BE49-F238E27FC236}">
                <a16:creationId xmlns:a16="http://schemas.microsoft.com/office/drawing/2014/main" id="{1D343E56-EF58-4C4B-9235-4A83D65B2619}"/>
              </a:ext>
            </a:extLst>
          </p:cNvPr>
          <p:cNvPicPr>
            <a:picLocks noChangeAspect="1"/>
          </p:cNvPicPr>
          <p:nvPr/>
        </p:nvPicPr>
        <p:blipFill>
          <a:blip r:embed="rId3"/>
          <a:stretch>
            <a:fillRect/>
          </a:stretch>
        </p:blipFill>
        <p:spPr>
          <a:xfrm>
            <a:off x="609373" y="3682674"/>
            <a:ext cx="11107632" cy="1648968"/>
          </a:xfrm>
          <a:prstGeom prst="rect">
            <a:avLst/>
          </a:prstGeom>
        </p:spPr>
      </p:pic>
      <p:sp>
        <p:nvSpPr>
          <p:cNvPr id="10" name="Rectangle 9">
            <a:extLst>
              <a:ext uri="{FF2B5EF4-FFF2-40B4-BE49-F238E27FC236}">
                <a16:creationId xmlns:a16="http://schemas.microsoft.com/office/drawing/2014/main" id="{2AFD63CC-D73C-6E44-B372-32D76695A4EB}"/>
              </a:ext>
            </a:extLst>
          </p:cNvPr>
          <p:cNvSpPr/>
          <p:nvPr/>
        </p:nvSpPr>
        <p:spPr>
          <a:xfrm>
            <a:off x="4035552" y="4438805"/>
            <a:ext cx="1416753" cy="43891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D29D45-C918-7547-B465-FD5874BED2EC}"/>
              </a:ext>
            </a:extLst>
          </p:cNvPr>
          <p:cNvSpPr txBox="1"/>
          <p:nvPr/>
        </p:nvSpPr>
        <p:spPr>
          <a:xfrm>
            <a:off x="944341" y="5348732"/>
            <a:ext cx="10796316" cy="830997"/>
          </a:xfrm>
          <a:prstGeom prst="rect">
            <a:avLst/>
          </a:prstGeom>
          <a:noFill/>
        </p:spPr>
        <p:txBody>
          <a:bodyPr wrap="square" rtlCol="0">
            <a:spAutoFit/>
          </a:bodyPr>
          <a:lstStyle/>
          <a:p>
            <a:r>
              <a:rPr lang="en-US" sz="2400" i="1" dirty="0">
                <a:solidFill>
                  <a:schemeClr val="accent5"/>
                </a:solidFill>
              </a:rPr>
              <a:t>Compared to Higher Teen Birth, Lower Teen Birth states have a probability .41 units lower of having high violence </a:t>
            </a:r>
          </a:p>
        </p:txBody>
      </p:sp>
      <p:sp>
        <p:nvSpPr>
          <p:cNvPr id="12" name="Rectangle 11">
            <a:extLst>
              <a:ext uri="{FF2B5EF4-FFF2-40B4-BE49-F238E27FC236}">
                <a16:creationId xmlns:a16="http://schemas.microsoft.com/office/drawing/2014/main" id="{FE6E7606-31CA-A142-BBB4-03553BA2BD96}"/>
              </a:ext>
            </a:extLst>
          </p:cNvPr>
          <p:cNvSpPr/>
          <p:nvPr/>
        </p:nvSpPr>
        <p:spPr>
          <a:xfrm>
            <a:off x="4035552" y="4892730"/>
            <a:ext cx="1416753" cy="43891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178A36B-38DD-D64F-93EA-5F85A218A556}"/>
              </a:ext>
            </a:extLst>
          </p:cNvPr>
          <p:cNvSpPr txBox="1"/>
          <p:nvPr/>
        </p:nvSpPr>
        <p:spPr>
          <a:xfrm>
            <a:off x="5158322" y="5934918"/>
            <a:ext cx="6972718" cy="830997"/>
          </a:xfrm>
          <a:prstGeom prst="rect">
            <a:avLst/>
          </a:prstGeom>
          <a:noFill/>
        </p:spPr>
        <p:txBody>
          <a:bodyPr wrap="square" rtlCol="0">
            <a:spAutoFit/>
          </a:bodyPr>
          <a:lstStyle/>
          <a:p>
            <a:r>
              <a:rPr lang="en-US" sz="2400" i="1" dirty="0">
                <a:solidFill>
                  <a:schemeClr val="accent1"/>
                </a:solidFill>
              </a:rPr>
              <a:t>For a one-unit increase in poverty percentage, there is a .02 increase in the probability of high violence </a:t>
            </a:r>
          </a:p>
        </p:txBody>
      </p:sp>
    </p:spTree>
    <p:extLst>
      <p:ext uri="{BB962C8B-B14F-4D97-AF65-F5344CB8AC3E}">
        <p14:creationId xmlns:p14="http://schemas.microsoft.com/office/powerpoint/2010/main" val="3203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366139"/>
          </a:xfrm>
        </p:spPr>
        <p:txBody>
          <a:bodyPr>
            <a:noAutofit/>
          </a:bodyPr>
          <a:lstStyle/>
          <a:p>
            <a:r>
              <a:rPr lang="en-US" sz="4000" b="1" dirty="0">
                <a:solidFill>
                  <a:schemeClr val="accent1"/>
                </a:solidFill>
                <a:latin typeface="Georgia" panose="02040502050405020303" pitchFamily="18" charset="0"/>
              </a:rPr>
              <a:t>Interpretations!</a:t>
            </a:r>
          </a:p>
        </p:txBody>
      </p:sp>
      <p:sp>
        <p:nvSpPr>
          <p:cNvPr id="3" name="Rectangle 2">
            <a:extLst>
              <a:ext uri="{FF2B5EF4-FFF2-40B4-BE49-F238E27FC236}">
                <a16:creationId xmlns:a16="http://schemas.microsoft.com/office/drawing/2014/main" id="{7634B34E-B1CF-8B42-A85B-E14B4F07D1B0}"/>
              </a:ext>
            </a:extLst>
          </p:cNvPr>
          <p:cNvSpPr/>
          <p:nvPr/>
        </p:nvSpPr>
        <p:spPr>
          <a:xfrm>
            <a:off x="944340" y="2934545"/>
            <a:ext cx="4507965" cy="369332"/>
          </a:xfrm>
          <a:prstGeom prst="rect">
            <a:avLst/>
          </a:prstGeom>
          <a:noFill/>
          <a:ln>
            <a:noFill/>
          </a:ln>
        </p:spPr>
        <p:txBody>
          <a:bodyPr wrap="none">
            <a:spAutoFit/>
          </a:bodyPr>
          <a:lstStyle/>
          <a:p>
            <a:pPr algn="ct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educ7610::</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oddsratios</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fit_logit</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84A53D14-1D90-D542-B411-FF528881E3EB}"/>
              </a:ext>
            </a:extLst>
          </p:cNvPr>
          <p:cNvSpPr txBox="1"/>
          <p:nvPr/>
        </p:nvSpPr>
        <p:spPr>
          <a:xfrm>
            <a:off x="1992448" y="2194405"/>
            <a:ext cx="2411750" cy="646331"/>
          </a:xfrm>
          <a:prstGeom prst="rect">
            <a:avLst/>
          </a:prstGeom>
          <a:solidFill>
            <a:schemeClr val="bg1">
              <a:lumMod val="95000"/>
            </a:schemeClr>
          </a:solidFill>
          <a:ln>
            <a:solidFill>
              <a:schemeClr val="bg2"/>
            </a:solidFill>
          </a:ln>
        </p:spPr>
        <p:txBody>
          <a:bodyPr wrap="none" rtlCol="0">
            <a:spAutoFit/>
          </a:bodyPr>
          <a:lstStyle/>
          <a:p>
            <a:pPr algn="ctr"/>
            <a:r>
              <a:rPr lang="en-US" sz="3600" dirty="0">
                <a:solidFill>
                  <a:schemeClr val="bg1">
                    <a:lumMod val="85000"/>
                  </a:schemeClr>
                </a:solidFill>
              </a:rPr>
              <a:t>Odds Ratios</a:t>
            </a:r>
          </a:p>
        </p:txBody>
      </p:sp>
      <p:sp>
        <p:nvSpPr>
          <p:cNvPr id="6" name="Rectangle 5">
            <a:extLst>
              <a:ext uri="{FF2B5EF4-FFF2-40B4-BE49-F238E27FC236}">
                <a16:creationId xmlns:a16="http://schemas.microsoft.com/office/drawing/2014/main" id="{7EDAB2FE-6BC6-164E-AAC8-89FA2077F4FA}"/>
              </a:ext>
            </a:extLst>
          </p:cNvPr>
          <p:cNvSpPr/>
          <p:nvPr/>
        </p:nvSpPr>
        <p:spPr>
          <a:xfrm>
            <a:off x="5814427" y="2934545"/>
            <a:ext cx="5902578" cy="369332"/>
          </a:xfrm>
          <a:prstGeom prst="rect">
            <a:avLst/>
          </a:prstGeom>
        </p:spPr>
        <p:txBody>
          <a:bodyPr wrap="none">
            <a:spAutoFit/>
          </a:bodyPr>
          <a:lstStyle/>
          <a:p>
            <a:pPr algn="ct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margins::margins(</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fit_logit</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 %&gt;% summary()</a:t>
            </a:r>
          </a:p>
        </p:txBody>
      </p:sp>
      <p:sp>
        <p:nvSpPr>
          <p:cNvPr id="7" name="TextBox 6">
            <a:extLst>
              <a:ext uri="{FF2B5EF4-FFF2-40B4-BE49-F238E27FC236}">
                <a16:creationId xmlns:a16="http://schemas.microsoft.com/office/drawing/2014/main" id="{63C5BDA3-41B2-0049-BFA9-2C1EC40B7591}"/>
              </a:ext>
            </a:extLst>
          </p:cNvPr>
          <p:cNvSpPr txBox="1"/>
          <p:nvPr/>
        </p:nvSpPr>
        <p:spPr>
          <a:xfrm>
            <a:off x="6455917" y="2194405"/>
            <a:ext cx="4619598" cy="646331"/>
          </a:xfrm>
          <a:prstGeom prst="rect">
            <a:avLst/>
          </a:prstGeom>
          <a:solidFill>
            <a:schemeClr val="bg1">
              <a:lumMod val="95000"/>
            </a:schemeClr>
          </a:solidFill>
          <a:ln>
            <a:solidFill>
              <a:schemeClr val="bg2"/>
            </a:solidFill>
          </a:ln>
        </p:spPr>
        <p:txBody>
          <a:bodyPr wrap="none" rtlCol="0">
            <a:spAutoFit/>
          </a:bodyPr>
          <a:lstStyle/>
          <a:p>
            <a:pPr algn="ctr"/>
            <a:r>
              <a:rPr lang="en-US" sz="3600" dirty="0">
                <a:solidFill>
                  <a:schemeClr val="bg1">
                    <a:lumMod val="85000"/>
                  </a:schemeClr>
                </a:solidFill>
              </a:rPr>
              <a:t>Average Marginal Effect</a:t>
            </a:r>
          </a:p>
        </p:txBody>
      </p:sp>
      <p:sp>
        <p:nvSpPr>
          <p:cNvPr id="14" name="Rectangle 13">
            <a:extLst>
              <a:ext uri="{FF2B5EF4-FFF2-40B4-BE49-F238E27FC236}">
                <a16:creationId xmlns:a16="http://schemas.microsoft.com/office/drawing/2014/main" id="{4FC1AB8A-2821-2F47-89CC-1CA000E5A05A}"/>
              </a:ext>
            </a:extLst>
          </p:cNvPr>
          <p:cNvSpPr/>
          <p:nvPr/>
        </p:nvSpPr>
        <p:spPr>
          <a:xfrm>
            <a:off x="525955" y="4507158"/>
            <a:ext cx="5344733" cy="369332"/>
          </a:xfrm>
          <a:prstGeom prst="rect">
            <a:avLst/>
          </a:prstGeom>
        </p:spPr>
        <p:txBody>
          <a:bodyPr wrap="none">
            <a:spAutoFit/>
          </a:bodyPr>
          <a:lstStyle/>
          <a:p>
            <a:pPr algn="ctr"/>
            <a:r>
              <a:rPr lang="en-US" dirty="0">
                <a:latin typeface="Menlo" panose="020B0609030804020204" pitchFamily="49" charset="0"/>
                <a:ea typeface="Menlo" panose="020B0609030804020204" pitchFamily="49" charset="0"/>
                <a:cs typeface="Menlo" panose="020B0609030804020204" pitchFamily="49" charset="0"/>
              </a:rPr>
              <a:t>predict(</a:t>
            </a:r>
            <a:r>
              <a:rPr lang="en-US" dirty="0" err="1">
                <a:latin typeface="Menlo" panose="020B0609030804020204" pitchFamily="49" charset="0"/>
                <a:ea typeface="Menlo" panose="020B0609030804020204" pitchFamily="49" charset="0"/>
                <a:cs typeface="Menlo" panose="020B0609030804020204" pitchFamily="49" charset="0"/>
              </a:rPr>
              <a:t>fit_logit</a:t>
            </a:r>
            <a:r>
              <a:rPr lang="en-US" dirty="0">
                <a:latin typeface="Menlo" panose="020B0609030804020204" pitchFamily="49" charset="0"/>
                <a:ea typeface="Menlo" panose="020B0609030804020204" pitchFamily="49" charset="0"/>
                <a:cs typeface="Menlo" panose="020B0609030804020204" pitchFamily="49" charset="0"/>
              </a:rPr>
              <a:t>, type = "response")</a:t>
            </a:r>
          </a:p>
        </p:txBody>
      </p:sp>
      <p:sp>
        <p:nvSpPr>
          <p:cNvPr id="15" name="TextBox 14">
            <a:extLst>
              <a:ext uri="{FF2B5EF4-FFF2-40B4-BE49-F238E27FC236}">
                <a16:creationId xmlns:a16="http://schemas.microsoft.com/office/drawing/2014/main" id="{AED5306B-AF67-8D46-A4D9-D59A1DB1985C}"/>
              </a:ext>
            </a:extLst>
          </p:cNvPr>
          <p:cNvSpPr txBox="1"/>
          <p:nvPr/>
        </p:nvSpPr>
        <p:spPr>
          <a:xfrm>
            <a:off x="996858" y="3767018"/>
            <a:ext cx="4402937" cy="646331"/>
          </a:xfrm>
          <a:prstGeom prst="rect">
            <a:avLst/>
          </a:prstGeom>
          <a:solidFill>
            <a:schemeClr val="accent2">
              <a:lumMod val="20000"/>
              <a:lumOff val="80000"/>
            </a:schemeClr>
          </a:solidFill>
          <a:ln>
            <a:solidFill>
              <a:schemeClr val="accent2"/>
            </a:solidFill>
          </a:ln>
        </p:spPr>
        <p:txBody>
          <a:bodyPr wrap="none" rtlCol="0">
            <a:spAutoFit/>
          </a:bodyPr>
          <a:lstStyle/>
          <a:p>
            <a:pPr algn="ctr"/>
            <a:r>
              <a:rPr lang="en-US" sz="3600" dirty="0"/>
              <a:t>Predicted Probabilities</a:t>
            </a:r>
          </a:p>
        </p:txBody>
      </p:sp>
    </p:spTree>
    <p:extLst>
      <p:ext uri="{BB962C8B-B14F-4D97-AF65-F5344CB8AC3E}">
        <p14:creationId xmlns:p14="http://schemas.microsoft.com/office/powerpoint/2010/main" val="2006762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366139"/>
          </a:xfrm>
        </p:spPr>
        <p:txBody>
          <a:bodyPr>
            <a:noAutofit/>
          </a:bodyPr>
          <a:lstStyle/>
          <a:p>
            <a:r>
              <a:rPr lang="en-US" sz="4000" b="1" dirty="0">
                <a:solidFill>
                  <a:schemeClr val="accent1"/>
                </a:solidFill>
                <a:latin typeface="Georgia" panose="02040502050405020303" pitchFamily="18" charset="0"/>
              </a:rPr>
              <a:t>Interpretations!</a:t>
            </a:r>
          </a:p>
        </p:txBody>
      </p:sp>
      <p:sp>
        <p:nvSpPr>
          <p:cNvPr id="3" name="Rectangle 2">
            <a:extLst>
              <a:ext uri="{FF2B5EF4-FFF2-40B4-BE49-F238E27FC236}">
                <a16:creationId xmlns:a16="http://schemas.microsoft.com/office/drawing/2014/main" id="{7634B34E-B1CF-8B42-A85B-E14B4F07D1B0}"/>
              </a:ext>
            </a:extLst>
          </p:cNvPr>
          <p:cNvSpPr/>
          <p:nvPr/>
        </p:nvSpPr>
        <p:spPr>
          <a:xfrm>
            <a:off x="944340" y="2934545"/>
            <a:ext cx="4507965" cy="369332"/>
          </a:xfrm>
          <a:prstGeom prst="rect">
            <a:avLst/>
          </a:prstGeom>
          <a:noFill/>
          <a:ln>
            <a:noFill/>
          </a:ln>
        </p:spPr>
        <p:txBody>
          <a:bodyPr wrap="none">
            <a:spAutoFit/>
          </a:bodyPr>
          <a:lstStyle/>
          <a:p>
            <a:pPr algn="ct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educ7610::</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oddsratios</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fit_logit</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84A53D14-1D90-D542-B411-FF528881E3EB}"/>
              </a:ext>
            </a:extLst>
          </p:cNvPr>
          <p:cNvSpPr txBox="1"/>
          <p:nvPr/>
        </p:nvSpPr>
        <p:spPr>
          <a:xfrm>
            <a:off x="1992448" y="2194405"/>
            <a:ext cx="2411750" cy="646331"/>
          </a:xfrm>
          <a:prstGeom prst="rect">
            <a:avLst/>
          </a:prstGeom>
          <a:solidFill>
            <a:schemeClr val="bg1">
              <a:lumMod val="95000"/>
            </a:schemeClr>
          </a:solidFill>
          <a:ln>
            <a:solidFill>
              <a:schemeClr val="bg2"/>
            </a:solidFill>
          </a:ln>
        </p:spPr>
        <p:txBody>
          <a:bodyPr wrap="none" rtlCol="0">
            <a:spAutoFit/>
          </a:bodyPr>
          <a:lstStyle/>
          <a:p>
            <a:pPr algn="ctr"/>
            <a:r>
              <a:rPr lang="en-US" sz="3600" dirty="0">
                <a:solidFill>
                  <a:schemeClr val="bg1">
                    <a:lumMod val="85000"/>
                  </a:schemeClr>
                </a:solidFill>
              </a:rPr>
              <a:t>Odds Ratios</a:t>
            </a:r>
          </a:p>
        </p:txBody>
      </p:sp>
      <p:sp>
        <p:nvSpPr>
          <p:cNvPr id="6" name="Rectangle 5">
            <a:extLst>
              <a:ext uri="{FF2B5EF4-FFF2-40B4-BE49-F238E27FC236}">
                <a16:creationId xmlns:a16="http://schemas.microsoft.com/office/drawing/2014/main" id="{7EDAB2FE-6BC6-164E-AAC8-89FA2077F4FA}"/>
              </a:ext>
            </a:extLst>
          </p:cNvPr>
          <p:cNvSpPr/>
          <p:nvPr/>
        </p:nvSpPr>
        <p:spPr>
          <a:xfrm>
            <a:off x="5814427" y="2934545"/>
            <a:ext cx="5902578" cy="369332"/>
          </a:xfrm>
          <a:prstGeom prst="rect">
            <a:avLst/>
          </a:prstGeom>
        </p:spPr>
        <p:txBody>
          <a:bodyPr wrap="none">
            <a:spAutoFit/>
          </a:bodyPr>
          <a:lstStyle/>
          <a:p>
            <a:pPr algn="ct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margins::margins(</a:t>
            </a:r>
            <a:r>
              <a:rPr lang="en-US" dirty="0" err="1">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fit_logit</a:t>
            </a:r>
            <a:r>
              <a:rPr lang="en-US" dirty="0">
                <a:solidFill>
                  <a:schemeClr val="bg1">
                    <a:lumMod val="85000"/>
                  </a:schemeClr>
                </a:solidFill>
                <a:latin typeface="Menlo" panose="020B0609030804020204" pitchFamily="49" charset="0"/>
                <a:ea typeface="Menlo" panose="020B0609030804020204" pitchFamily="49" charset="0"/>
                <a:cs typeface="Menlo" panose="020B0609030804020204" pitchFamily="49" charset="0"/>
              </a:rPr>
              <a:t>) %&gt;% summary()</a:t>
            </a:r>
          </a:p>
        </p:txBody>
      </p:sp>
      <p:sp>
        <p:nvSpPr>
          <p:cNvPr id="7" name="TextBox 6">
            <a:extLst>
              <a:ext uri="{FF2B5EF4-FFF2-40B4-BE49-F238E27FC236}">
                <a16:creationId xmlns:a16="http://schemas.microsoft.com/office/drawing/2014/main" id="{63C5BDA3-41B2-0049-BFA9-2C1EC40B7591}"/>
              </a:ext>
            </a:extLst>
          </p:cNvPr>
          <p:cNvSpPr txBox="1"/>
          <p:nvPr/>
        </p:nvSpPr>
        <p:spPr>
          <a:xfrm>
            <a:off x="6455917" y="2194405"/>
            <a:ext cx="4619598" cy="646331"/>
          </a:xfrm>
          <a:prstGeom prst="rect">
            <a:avLst/>
          </a:prstGeom>
          <a:solidFill>
            <a:schemeClr val="bg1">
              <a:lumMod val="95000"/>
            </a:schemeClr>
          </a:solidFill>
          <a:ln>
            <a:solidFill>
              <a:schemeClr val="bg2"/>
            </a:solidFill>
          </a:ln>
        </p:spPr>
        <p:txBody>
          <a:bodyPr wrap="none" rtlCol="0">
            <a:spAutoFit/>
          </a:bodyPr>
          <a:lstStyle/>
          <a:p>
            <a:pPr algn="ctr"/>
            <a:r>
              <a:rPr lang="en-US" sz="3600" dirty="0">
                <a:solidFill>
                  <a:schemeClr val="bg1">
                    <a:lumMod val="85000"/>
                  </a:schemeClr>
                </a:solidFill>
              </a:rPr>
              <a:t>Average Marginal Effect</a:t>
            </a:r>
          </a:p>
        </p:txBody>
      </p:sp>
      <p:sp>
        <p:nvSpPr>
          <p:cNvPr id="14" name="Rectangle 13">
            <a:extLst>
              <a:ext uri="{FF2B5EF4-FFF2-40B4-BE49-F238E27FC236}">
                <a16:creationId xmlns:a16="http://schemas.microsoft.com/office/drawing/2014/main" id="{4FC1AB8A-2821-2F47-89CC-1CA000E5A05A}"/>
              </a:ext>
            </a:extLst>
          </p:cNvPr>
          <p:cNvSpPr/>
          <p:nvPr/>
        </p:nvSpPr>
        <p:spPr>
          <a:xfrm>
            <a:off x="525955" y="4507158"/>
            <a:ext cx="5344733" cy="369332"/>
          </a:xfrm>
          <a:prstGeom prst="rect">
            <a:avLst/>
          </a:prstGeom>
        </p:spPr>
        <p:txBody>
          <a:bodyPr wrap="none">
            <a:spAutoFit/>
          </a:bodyPr>
          <a:lstStyle/>
          <a:p>
            <a:pPr algn="ctr"/>
            <a:r>
              <a:rPr lang="en-US" dirty="0">
                <a:latin typeface="Menlo" panose="020B0609030804020204" pitchFamily="49" charset="0"/>
                <a:ea typeface="Menlo" panose="020B0609030804020204" pitchFamily="49" charset="0"/>
                <a:cs typeface="Menlo" panose="020B0609030804020204" pitchFamily="49" charset="0"/>
              </a:rPr>
              <a:t>predict(</a:t>
            </a:r>
            <a:r>
              <a:rPr lang="en-US" dirty="0" err="1">
                <a:latin typeface="Menlo" panose="020B0609030804020204" pitchFamily="49" charset="0"/>
                <a:ea typeface="Menlo" panose="020B0609030804020204" pitchFamily="49" charset="0"/>
                <a:cs typeface="Menlo" panose="020B0609030804020204" pitchFamily="49" charset="0"/>
              </a:rPr>
              <a:t>fit_logit</a:t>
            </a:r>
            <a:r>
              <a:rPr lang="en-US" dirty="0">
                <a:latin typeface="Menlo" panose="020B0609030804020204" pitchFamily="49" charset="0"/>
                <a:ea typeface="Menlo" panose="020B0609030804020204" pitchFamily="49" charset="0"/>
                <a:cs typeface="Menlo" panose="020B0609030804020204" pitchFamily="49" charset="0"/>
              </a:rPr>
              <a:t>, type = "response")</a:t>
            </a:r>
          </a:p>
        </p:txBody>
      </p:sp>
      <p:sp>
        <p:nvSpPr>
          <p:cNvPr id="15" name="TextBox 14">
            <a:extLst>
              <a:ext uri="{FF2B5EF4-FFF2-40B4-BE49-F238E27FC236}">
                <a16:creationId xmlns:a16="http://schemas.microsoft.com/office/drawing/2014/main" id="{AED5306B-AF67-8D46-A4D9-D59A1DB1985C}"/>
              </a:ext>
            </a:extLst>
          </p:cNvPr>
          <p:cNvSpPr txBox="1"/>
          <p:nvPr/>
        </p:nvSpPr>
        <p:spPr>
          <a:xfrm>
            <a:off x="996858" y="3767018"/>
            <a:ext cx="4402937" cy="646331"/>
          </a:xfrm>
          <a:prstGeom prst="rect">
            <a:avLst/>
          </a:prstGeom>
          <a:solidFill>
            <a:schemeClr val="accent2">
              <a:lumMod val="20000"/>
              <a:lumOff val="80000"/>
            </a:schemeClr>
          </a:solidFill>
          <a:ln>
            <a:solidFill>
              <a:schemeClr val="accent2"/>
            </a:solidFill>
          </a:ln>
        </p:spPr>
        <p:txBody>
          <a:bodyPr wrap="none" rtlCol="0">
            <a:spAutoFit/>
          </a:bodyPr>
          <a:lstStyle/>
          <a:p>
            <a:pPr algn="ctr"/>
            <a:r>
              <a:rPr lang="en-US" sz="3600" dirty="0"/>
              <a:t>Predicted Probabilities</a:t>
            </a:r>
          </a:p>
        </p:txBody>
      </p:sp>
      <p:pic>
        <p:nvPicPr>
          <p:cNvPr id="8" name="Picture 7" descr="A close up of a map&#10;&#10;Description automatically generated">
            <a:extLst>
              <a:ext uri="{FF2B5EF4-FFF2-40B4-BE49-F238E27FC236}">
                <a16:creationId xmlns:a16="http://schemas.microsoft.com/office/drawing/2014/main" id="{14F4CA3F-E2A8-E647-AA40-DB330AD08BF7}"/>
              </a:ext>
            </a:extLst>
          </p:cNvPr>
          <p:cNvPicPr>
            <a:picLocks noChangeAspect="1"/>
          </p:cNvPicPr>
          <p:nvPr/>
        </p:nvPicPr>
        <p:blipFill>
          <a:blip r:embed="rId3"/>
          <a:stretch>
            <a:fillRect/>
          </a:stretch>
        </p:blipFill>
        <p:spPr>
          <a:xfrm>
            <a:off x="3377185" y="499495"/>
            <a:ext cx="8552960" cy="6109257"/>
          </a:xfrm>
          <a:prstGeom prst="rect">
            <a:avLst/>
          </a:prstGeom>
        </p:spPr>
      </p:pic>
      <p:sp>
        <p:nvSpPr>
          <p:cNvPr id="5" name="TextBox 4">
            <a:extLst>
              <a:ext uri="{FF2B5EF4-FFF2-40B4-BE49-F238E27FC236}">
                <a16:creationId xmlns:a16="http://schemas.microsoft.com/office/drawing/2014/main" id="{73C81481-1796-7542-A1BE-EB3A29F168B5}"/>
              </a:ext>
            </a:extLst>
          </p:cNvPr>
          <p:cNvSpPr txBox="1"/>
          <p:nvPr/>
        </p:nvSpPr>
        <p:spPr>
          <a:xfrm>
            <a:off x="5160242" y="4286109"/>
            <a:ext cx="5344796" cy="523220"/>
          </a:xfrm>
          <a:prstGeom prst="rect">
            <a:avLst/>
          </a:prstGeom>
          <a:solidFill>
            <a:schemeClr val="accent4">
              <a:lumMod val="20000"/>
              <a:lumOff val="80000"/>
            </a:schemeClr>
          </a:solidFill>
        </p:spPr>
        <p:txBody>
          <a:bodyPr wrap="none" rtlCol="0">
            <a:spAutoFit/>
          </a:bodyPr>
          <a:lstStyle/>
          <a:p>
            <a:r>
              <a:rPr lang="en-US" sz="2800" dirty="0">
                <a:solidFill>
                  <a:schemeClr val="accent4"/>
                </a:solidFill>
              </a:rPr>
              <a:t>The line is the predicted probability</a:t>
            </a:r>
          </a:p>
        </p:txBody>
      </p:sp>
    </p:spTree>
    <p:extLst>
      <p:ext uri="{BB962C8B-B14F-4D97-AF65-F5344CB8AC3E}">
        <p14:creationId xmlns:p14="http://schemas.microsoft.com/office/powerpoint/2010/main" val="35083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2020888"/>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7" name="Title 1">
            <a:extLst>
              <a:ext uri="{FF2B5EF4-FFF2-40B4-BE49-F238E27FC236}">
                <a16:creationId xmlns:a16="http://schemas.microsoft.com/office/drawing/2014/main" id="{45C91A44-68C5-CB4F-9F03-D9F53AC9BA2D}"/>
              </a:ext>
            </a:extLst>
          </p:cNvPr>
          <p:cNvSpPr txBox="1">
            <a:spLocks/>
          </p:cNvSpPr>
          <p:nvPr/>
        </p:nvSpPr>
        <p:spPr>
          <a:xfrm>
            <a:off x="838198" y="2386013"/>
            <a:ext cx="10181493" cy="2020888"/>
          </a:xfrm>
          <a:prstGeom prst="rect">
            <a:avLst/>
          </a:prstGeom>
          <a:solidFill>
            <a:schemeClr val="bg1">
              <a:alpha val="77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i="1" dirty="0">
                <a:solidFill>
                  <a:schemeClr val="accent3">
                    <a:lumMod val="75000"/>
                  </a:schemeClr>
                </a:solidFill>
                <a:latin typeface="Georgia" panose="02040502050405020303" pitchFamily="18" charset="0"/>
              </a:rPr>
              <a:t>Let’s check model fit, assumptions, and extreme values!!</a:t>
            </a:r>
          </a:p>
        </p:txBody>
      </p:sp>
    </p:spTree>
    <p:extLst>
      <p:ext uri="{BB962C8B-B14F-4D97-AF65-F5344CB8AC3E}">
        <p14:creationId xmlns:p14="http://schemas.microsoft.com/office/powerpoint/2010/main" val="425587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4" name="TextBox 3">
            <a:extLst>
              <a:ext uri="{FF2B5EF4-FFF2-40B4-BE49-F238E27FC236}">
                <a16:creationId xmlns:a16="http://schemas.microsoft.com/office/drawing/2014/main" id="{E34C9BF6-52F8-0448-8C8E-0C610B85FD97}"/>
              </a:ext>
            </a:extLst>
          </p:cNvPr>
          <p:cNvSpPr txBox="1"/>
          <p:nvPr/>
        </p:nvSpPr>
        <p:spPr>
          <a:xfrm>
            <a:off x="838199" y="2134374"/>
            <a:ext cx="2910925" cy="369332"/>
          </a:xfrm>
          <a:prstGeom prst="rect">
            <a:avLst/>
          </a:prstGeom>
          <a:noFill/>
        </p:spPr>
        <p:txBody>
          <a:bodyPr wrap="none" rtlCol="0">
            <a:spAutoFit/>
          </a:bodyPr>
          <a:lstStyle/>
          <a:p>
            <a:r>
              <a:rPr lang="en-US" i="1" dirty="0">
                <a:solidFill>
                  <a:schemeClr val="accent3">
                    <a:lumMod val="75000"/>
                  </a:schemeClr>
                </a:solidFill>
              </a:rPr>
              <a:t>Shows us our Cook’s Distance</a:t>
            </a:r>
          </a:p>
        </p:txBody>
      </p:sp>
      <p:pic>
        <p:nvPicPr>
          <p:cNvPr id="8" name="Picture 7" descr="A screenshot of a cell phone&#10;&#10;Description automatically generated">
            <a:extLst>
              <a:ext uri="{FF2B5EF4-FFF2-40B4-BE49-F238E27FC236}">
                <a16:creationId xmlns:a16="http://schemas.microsoft.com/office/drawing/2014/main" id="{ED3A0255-37AC-C04D-AB07-D96E327C8951}"/>
              </a:ext>
            </a:extLst>
          </p:cNvPr>
          <p:cNvPicPr>
            <a:picLocks noChangeAspect="1"/>
          </p:cNvPicPr>
          <p:nvPr/>
        </p:nvPicPr>
        <p:blipFill rotWithShape="1">
          <a:blip r:embed="rId3"/>
          <a:srcRect t="9421" r="3879" b="3993"/>
          <a:stretch/>
        </p:blipFill>
        <p:spPr>
          <a:xfrm>
            <a:off x="4396824" y="1903541"/>
            <a:ext cx="7795176" cy="4956691"/>
          </a:xfrm>
          <a:prstGeom prst="rect">
            <a:avLst/>
          </a:prstGeom>
        </p:spPr>
      </p:pic>
      <p:sp>
        <p:nvSpPr>
          <p:cNvPr id="3" name="Rectangle 2">
            <a:extLst>
              <a:ext uri="{FF2B5EF4-FFF2-40B4-BE49-F238E27FC236}">
                <a16:creationId xmlns:a16="http://schemas.microsoft.com/office/drawing/2014/main" id="{BED622A5-73F8-4344-9563-7DE576028E93}"/>
              </a:ext>
            </a:extLst>
          </p:cNvPr>
          <p:cNvSpPr/>
          <p:nvPr/>
        </p:nvSpPr>
        <p:spPr>
          <a:xfrm>
            <a:off x="838199" y="1716114"/>
            <a:ext cx="6878806" cy="461665"/>
          </a:xfrm>
          <a:prstGeom prst="rect">
            <a:avLst/>
          </a:prstGeom>
        </p:spPr>
        <p:txBody>
          <a:bodyPr wrap="none">
            <a:spAutoFit/>
          </a:bodyPr>
          <a:lstStyle/>
          <a:p>
            <a:r>
              <a:rPr lang="en-US" sz="2400" dirty="0">
                <a:latin typeface="Menlo" panose="020B0609030804020204" pitchFamily="49" charset="0"/>
                <a:ea typeface="Menlo" panose="020B0609030804020204" pitchFamily="49" charset="0"/>
                <a:cs typeface="Menlo" panose="020B0609030804020204" pitchFamily="49" charset="0"/>
              </a:rPr>
              <a:t>plot(</a:t>
            </a:r>
            <a:r>
              <a:rPr lang="en-US" sz="2400" dirty="0" err="1">
                <a:latin typeface="Menlo" panose="020B0609030804020204" pitchFamily="49" charset="0"/>
                <a:ea typeface="Menlo" panose="020B0609030804020204" pitchFamily="49" charset="0"/>
                <a:cs typeface="Menlo" panose="020B0609030804020204" pitchFamily="49" charset="0"/>
              </a:rPr>
              <a:t>fit_logit</a:t>
            </a:r>
            <a:r>
              <a:rPr lang="en-US" sz="2400" dirty="0">
                <a:latin typeface="Menlo" panose="020B0609030804020204" pitchFamily="49" charset="0"/>
                <a:ea typeface="Menlo" panose="020B0609030804020204" pitchFamily="49" charset="0"/>
                <a:cs typeface="Menlo" panose="020B0609030804020204" pitchFamily="49" charset="0"/>
              </a:rPr>
              <a:t>, which = 4, </a:t>
            </a:r>
            <a:r>
              <a:rPr lang="en-US" sz="2400" dirty="0" err="1">
                <a:latin typeface="Menlo" panose="020B0609030804020204" pitchFamily="49" charset="0"/>
                <a:ea typeface="Menlo" panose="020B0609030804020204" pitchFamily="49" charset="0"/>
                <a:cs typeface="Menlo" panose="020B0609030804020204" pitchFamily="49" charset="0"/>
              </a:rPr>
              <a:t>id.n</a:t>
            </a:r>
            <a:r>
              <a:rPr lang="en-US" sz="2400" dirty="0">
                <a:latin typeface="Menlo" panose="020B0609030804020204" pitchFamily="49" charset="0"/>
                <a:ea typeface="Menlo" panose="020B0609030804020204" pitchFamily="49" charset="0"/>
                <a:cs typeface="Menlo" panose="020B0609030804020204" pitchFamily="49" charset="0"/>
              </a:rPr>
              <a:t> = 3)</a:t>
            </a:r>
          </a:p>
        </p:txBody>
      </p:sp>
      <p:grpSp>
        <p:nvGrpSpPr>
          <p:cNvPr id="11" name="Group 10">
            <a:extLst>
              <a:ext uri="{FF2B5EF4-FFF2-40B4-BE49-F238E27FC236}">
                <a16:creationId xmlns:a16="http://schemas.microsoft.com/office/drawing/2014/main" id="{42550360-E52D-6A4D-8846-6184200CEA30}"/>
              </a:ext>
            </a:extLst>
          </p:cNvPr>
          <p:cNvGrpSpPr/>
          <p:nvPr/>
        </p:nvGrpSpPr>
        <p:grpSpPr>
          <a:xfrm>
            <a:off x="5429250" y="2319040"/>
            <a:ext cx="1117459" cy="536846"/>
            <a:chOff x="5429250" y="2319040"/>
            <a:chExt cx="1117459" cy="536846"/>
          </a:xfrm>
        </p:grpSpPr>
        <p:sp>
          <p:nvSpPr>
            <p:cNvPr id="9" name="Oval 8">
              <a:extLst>
                <a:ext uri="{FF2B5EF4-FFF2-40B4-BE49-F238E27FC236}">
                  <a16:creationId xmlns:a16="http://schemas.microsoft.com/office/drawing/2014/main" id="{1AD8F60D-2127-AD4A-BA5F-00D16F0BEF57}"/>
                </a:ext>
              </a:extLst>
            </p:cNvPr>
            <p:cNvSpPr/>
            <p:nvPr/>
          </p:nvSpPr>
          <p:spPr>
            <a:xfrm>
              <a:off x="5429250" y="2319040"/>
              <a:ext cx="385763" cy="39558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1736E70-7858-3D45-B0F3-2B330B5E3D75}"/>
                </a:ext>
              </a:extLst>
            </p:cNvPr>
            <p:cNvSpPr txBox="1"/>
            <p:nvPr/>
          </p:nvSpPr>
          <p:spPr>
            <a:xfrm>
              <a:off x="5764892" y="2486554"/>
              <a:ext cx="781817" cy="369332"/>
            </a:xfrm>
            <a:prstGeom prst="rect">
              <a:avLst/>
            </a:prstGeom>
            <a:noFill/>
          </p:spPr>
          <p:txBody>
            <a:bodyPr wrap="none" rtlCol="0">
              <a:spAutoFit/>
            </a:bodyPr>
            <a:lstStyle/>
            <a:p>
              <a:r>
                <a:rPr lang="en-US" dirty="0">
                  <a:solidFill>
                    <a:schemeClr val="accent5"/>
                  </a:solidFill>
                </a:rPr>
                <a:t>Alaska</a:t>
              </a:r>
            </a:p>
          </p:txBody>
        </p:sp>
      </p:grpSp>
    </p:spTree>
    <p:extLst>
      <p:ext uri="{BB962C8B-B14F-4D97-AF65-F5344CB8AC3E}">
        <p14:creationId xmlns:p14="http://schemas.microsoft.com/office/powerpoint/2010/main" val="5677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a:solidFill>
                  <a:schemeClr val="accent1"/>
                </a:solidFill>
                <a:latin typeface="Georgia" panose="02040502050405020303" pitchFamily="18" charset="0"/>
              </a:rPr>
              <a:t>What if we just used OLS?</a:t>
            </a:r>
            <a:endParaRPr lang="en-US" sz="4000" b="1" dirty="0">
              <a:solidFill>
                <a:schemeClr val="accent1"/>
              </a:solidFill>
              <a:latin typeface="Georgia" panose="02040502050405020303" pitchFamily="18" charset="0"/>
            </a:endParaRPr>
          </a:p>
        </p:txBody>
      </p:sp>
      <p:pic>
        <p:nvPicPr>
          <p:cNvPr id="6" name="Picture 5" descr="A close up of a white background&#10;&#10;Description automatically generated">
            <a:extLst>
              <a:ext uri="{FF2B5EF4-FFF2-40B4-BE49-F238E27FC236}">
                <a16:creationId xmlns:a16="http://schemas.microsoft.com/office/drawing/2014/main" id="{FD732B51-6C33-5444-9CEB-8E3256B809D8}"/>
              </a:ext>
            </a:extLst>
          </p:cNvPr>
          <p:cNvPicPr>
            <a:picLocks noChangeAspect="1"/>
          </p:cNvPicPr>
          <p:nvPr/>
        </p:nvPicPr>
        <p:blipFill>
          <a:blip r:embed="rId3"/>
          <a:stretch>
            <a:fillRect/>
          </a:stretch>
        </p:blipFill>
        <p:spPr>
          <a:xfrm>
            <a:off x="4931508" y="1172646"/>
            <a:ext cx="7152542" cy="5685354"/>
          </a:xfrm>
          <a:prstGeom prst="rect">
            <a:avLst/>
          </a:prstGeom>
        </p:spPr>
      </p:pic>
      <p:sp>
        <p:nvSpPr>
          <p:cNvPr id="7" name="TextBox 6">
            <a:extLst>
              <a:ext uri="{FF2B5EF4-FFF2-40B4-BE49-F238E27FC236}">
                <a16:creationId xmlns:a16="http://schemas.microsoft.com/office/drawing/2014/main" id="{80BEA447-260A-F74A-90D7-6412D742E30D}"/>
              </a:ext>
            </a:extLst>
          </p:cNvPr>
          <p:cNvSpPr txBox="1"/>
          <p:nvPr/>
        </p:nvSpPr>
        <p:spPr>
          <a:xfrm>
            <a:off x="914400" y="2923822"/>
            <a:ext cx="3489434" cy="1200329"/>
          </a:xfrm>
          <a:prstGeom prst="rect">
            <a:avLst/>
          </a:prstGeom>
          <a:noFill/>
        </p:spPr>
        <p:txBody>
          <a:bodyPr wrap="square" rtlCol="0">
            <a:spAutoFit/>
          </a:bodyPr>
          <a:lstStyle/>
          <a:p>
            <a:r>
              <a:rPr lang="en-US" sz="3600"/>
              <a:t>Any issues with this scenario?</a:t>
            </a:r>
            <a:endParaRPr lang="en-US" sz="3600" dirty="0"/>
          </a:p>
        </p:txBody>
      </p:sp>
    </p:spTree>
    <p:extLst>
      <p:ext uri="{BB962C8B-B14F-4D97-AF65-F5344CB8AC3E}">
        <p14:creationId xmlns:p14="http://schemas.microsoft.com/office/powerpoint/2010/main" val="401417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672709"/>
            <a:ext cx="5763116" cy="461665"/>
          </a:xfrm>
          <a:prstGeom prst="rect">
            <a:avLst/>
          </a:prstGeom>
        </p:spPr>
        <p:txBody>
          <a:bodyPr wrap="none">
            <a:spAutoFit/>
          </a:bodyPr>
          <a:lstStyle/>
          <a:p>
            <a:r>
              <a:rPr lang="en-US" sz="2400" dirty="0" err="1">
                <a:latin typeface="Menlo" panose="020B0609030804020204" pitchFamily="49" charset="0"/>
                <a:ea typeface="Menlo" panose="020B0609030804020204" pitchFamily="49" charset="0"/>
                <a:cs typeface="Menlo" panose="020B0609030804020204" pitchFamily="49" charset="0"/>
              </a:rPr>
              <a:t>fit_data</a:t>
            </a:r>
            <a:r>
              <a:rPr lang="en-US" sz="2400" dirty="0">
                <a:latin typeface="Menlo" panose="020B0609030804020204" pitchFamily="49" charset="0"/>
                <a:ea typeface="Menlo" panose="020B0609030804020204" pitchFamily="49" charset="0"/>
                <a:cs typeface="Menlo" panose="020B0609030804020204" pitchFamily="49" charset="0"/>
              </a:rPr>
              <a:t> &lt;- augment(</a:t>
            </a:r>
            <a:r>
              <a:rPr lang="en-US" sz="2400" dirty="0" err="1">
                <a:latin typeface="Menlo" panose="020B0609030804020204" pitchFamily="49" charset="0"/>
                <a:ea typeface="Menlo" panose="020B0609030804020204" pitchFamily="49" charset="0"/>
                <a:cs typeface="Menlo" panose="020B0609030804020204" pitchFamily="49" charset="0"/>
              </a:rPr>
              <a:t>fit_logit</a:t>
            </a:r>
            <a:r>
              <a:rPr lang="en-US" sz="2400" dirty="0">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E34C9BF6-52F8-0448-8C8E-0C610B85FD97}"/>
              </a:ext>
            </a:extLst>
          </p:cNvPr>
          <p:cNvSpPr txBox="1"/>
          <p:nvPr/>
        </p:nvSpPr>
        <p:spPr>
          <a:xfrm>
            <a:off x="838199" y="2134374"/>
            <a:ext cx="6724661" cy="369332"/>
          </a:xfrm>
          <a:prstGeom prst="rect">
            <a:avLst/>
          </a:prstGeom>
          <a:noFill/>
        </p:spPr>
        <p:txBody>
          <a:bodyPr wrap="none" rtlCol="0">
            <a:spAutoFit/>
          </a:bodyPr>
          <a:lstStyle/>
          <a:p>
            <a:r>
              <a:rPr lang="en-US" i="1" dirty="0">
                <a:solidFill>
                  <a:schemeClr val="accent3">
                    <a:lumMod val="75000"/>
                  </a:schemeClr>
                </a:solidFill>
              </a:rPr>
              <a:t>Gives us our model’s residual, std residual, hat value, predicted values</a:t>
            </a:r>
          </a:p>
        </p:txBody>
      </p:sp>
    </p:spTree>
    <p:extLst>
      <p:ext uri="{BB962C8B-B14F-4D97-AF65-F5344CB8AC3E}">
        <p14:creationId xmlns:p14="http://schemas.microsoft.com/office/powerpoint/2010/main" val="830149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672709"/>
            <a:ext cx="5763116" cy="461665"/>
          </a:xfrm>
          <a:prstGeom prst="rect">
            <a:avLst/>
          </a:prstGeom>
        </p:spPr>
        <p:txBody>
          <a:bodyPr wrap="none">
            <a:spAutoFit/>
          </a:bodyPr>
          <a:lstStyle/>
          <a:p>
            <a:r>
              <a:rPr lang="en-US" sz="2400" dirty="0" err="1">
                <a:latin typeface="Menlo" panose="020B0609030804020204" pitchFamily="49" charset="0"/>
                <a:ea typeface="Menlo" panose="020B0609030804020204" pitchFamily="49" charset="0"/>
                <a:cs typeface="Menlo" panose="020B0609030804020204" pitchFamily="49" charset="0"/>
              </a:rPr>
              <a:t>fit_data</a:t>
            </a:r>
            <a:r>
              <a:rPr lang="en-US" sz="2400" dirty="0">
                <a:latin typeface="Menlo" panose="020B0609030804020204" pitchFamily="49" charset="0"/>
                <a:ea typeface="Menlo" panose="020B0609030804020204" pitchFamily="49" charset="0"/>
                <a:cs typeface="Menlo" panose="020B0609030804020204" pitchFamily="49" charset="0"/>
              </a:rPr>
              <a:t> &lt;- augment(</a:t>
            </a:r>
            <a:r>
              <a:rPr lang="en-US" sz="2400" dirty="0" err="1">
                <a:latin typeface="Menlo" panose="020B0609030804020204" pitchFamily="49" charset="0"/>
                <a:ea typeface="Menlo" panose="020B0609030804020204" pitchFamily="49" charset="0"/>
                <a:cs typeface="Menlo" panose="020B0609030804020204" pitchFamily="49" charset="0"/>
              </a:rPr>
              <a:t>fit_logit</a:t>
            </a:r>
            <a:r>
              <a:rPr lang="en-US" sz="2400" dirty="0">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E34C9BF6-52F8-0448-8C8E-0C610B85FD97}"/>
              </a:ext>
            </a:extLst>
          </p:cNvPr>
          <p:cNvSpPr txBox="1"/>
          <p:nvPr/>
        </p:nvSpPr>
        <p:spPr>
          <a:xfrm>
            <a:off x="838199" y="2134374"/>
            <a:ext cx="6724661" cy="369332"/>
          </a:xfrm>
          <a:prstGeom prst="rect">
            <a:avLst/>
          </a:prstGeom>
          <a:noFill/>
        </p:spPr>
        <p:txBody>
          <a:bodyPr wrap="none" rtlCol="0">
            <a:spAutoFit/>
          </a:bodyPr>
          <a:lstStyle/>
          <a:p>
            <a:r>
              <a:rPr lang="en-US" i="1" dirty="0">
                <a:solidFill>
                  <a:schemeClr val="accent3">
                    <a:lumMod val="75000"/>
                  </a:schemeClr>
                </a:solidFill>
              </a:rPr>
              <a:t>Gives us our model’s residual, std residual, hat value, predicted values</a:t>
            </a:r>
          </a:p>
        </p:txBody>
      </p:sp>
      <p:pic>
        <p:nvPicPr>
          <p:cNvPr id="6" name="Picture 5" descr="A close up of a map&#10;&#10;Description automatically generated">
            <a:extLst>
              <a:ext uri="{FF2B5EF4-FFF2-40B4-BE49-F238E27FC236}">
                <a16:creationId xmlns:a16="http://schemas.microsoft.com/office/drawing/2014/main" id="{35A65C36-8AF0-964A-A7A5-F1453BCEBD5B}"/>
              </a:ext>
            </a:extLst>
          </p:cNvPr>
          <p:cNvPicPr>
            <a:picLocks noChangeAspect="1"/>
          </p:cNvPicPr>
          <p:nvPr/>
        </p:nvPicPr>
        <p:blipFill>
          <a:blip r:embed="rId3"/>
          <a:stretch>
            <a:fillRect/>
          </a:stretch>
        </p:blipFill>
        <p:spPr>
          <a:xfrm>
            <a:off x="2486026" y="1238119"/>
            <a:ext cx="9134474" cy="5543681"/>
          </a:xfrm>
          <a:prstGeom prst="rect">
            <a:avLst/>
          </a:prstGeom>
        </p:spPr>
      </p:pic>
    </p:spTree>
    <p:extLst>
      <p:ext uri="{BB962C8B-B14F-4D97-AF65-F5344CB8AC3E}">
        <p14:creationId xmlns:p14="http://schemas.microsoft.com/office/powerpoint/2010/main" val="237975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672709"/>
            <a:ext cx="5763116" cy="461665"/>
          </a:xfrm>
          <a:prstGeom prst="rect">
            <a:avLst/>
          </a:prstGeom>
        </p:spPr>
        <p:txBody>
          <a:bodyPr wrap="none">
            <a:spAutoFit/>
          </a:bodyPr>
          <a:lstStyle/>
          <a:p>
            <a:r>
              <a:rPr lang="en-US" sz="2400" dirty="0" err="1">
                <a:latin typeface="Menlo" panose="020B0609030804020204" pitchFamily="49" charset="0"/>
                <a:ea typeface="Menlo" panose="020B0609030804020204" pitchFamily="49" charset="0"/>
                <a:cs typeface="Menlo" panose="020B0609030804020204" pitchFamily="49" charset="0"/>
              </a:rPr>
              <a:t>fit_data</a:t>
            </a:r>
            <a:r>
              <a:rPr lang="en-US" sz="2400" dirty="0">
                <a:latin typeface="Menlo" panose="020B0609030804020204" pitchFamily="49" charset="0"/>
                <a:ea typeface="Menlo" panose="020B0609030804020204" pitchFamily="49" charset="0"/>
                <a:cs typeface="Menlo" panose="020B0609030804020204" pitchFamily="49" charset="0"/>
              </a:rPr>
              <a:t> &lt;- augment(</a:t>
            </a:r>
            <a:r>
              <a:rPr lang="en-US" sz="2400" dirty="0" err="1">
                <a:latin typeface="Menlo" panose="020B0609030804020204" pitchFamily="49" charset="0"/>
                <a:ea typeface="Menlo" panose="020B0609030804020204" pitchFamily="49" charset="0"/>
                <a:cs typeface="Menlo" panose="020B0609030804020204" pitchFamily="49" charset="0"/>
              </a:rPr>
              <a:t>fit_logit</a:t>
            </a:r>
            <a:r>
              <a:rPr lang="en-US" sz="2400" dirty="0">
                <a:latin typeface="Menlo" panose="020B0609030804020204" pitchFamily="49" charset="0"/>
                <a:ea typeface="Menlo" panose="020B0609030804020204" pitchFamily="49" charset="0"/>
                <a:cs typeface="Menlo" panose="020B0609030804020204" pitchFamily="49" charset="0"/>
              </a:rPr>
              <a:t>)</a:t>
            </a:r>
          </a:p>
        </p:txBody>
      </p:sp>
      <p:sp>
        <p:nvSpPr>
          <p:cNvPr id="4" name="TextBox 3">
            <a:extLst>
              <a:ext uri="{FF2B5EF4-FFF2-40B4-BE49-F238E27FC236}">
                <a16:creationId xmlns:a16="http://schemas.microsoft.com/office/drawing/2014/main" id="{E34C9BF6-52F8-0448-8C8E-0C610B85FD97}"/>
              </a:ext>
            </a:extLst>
          </p:cNvPr>
          <p:cNvSpPr txBox="1"/>
          <p:nvPr/>
        </p:nvSpPr>
        <p:spPr>
          <a:xfrm>
            <a:off x="838199" y="2134374"/>
            <a:ext cx="6724661" cy="369332"/>
          </a:xfrm>
          <a:prstGeom prst="rect">
            <a:avLst/>
          </a:prstGeom>
          <a:noFill/>
        </p:spPr>
        <p:txBody>
          <a:bodyPr wrap="none" rtlCol="0">
            <a:spAutoFit/>
          </a:bodyPr>
          <a:lstStyle/>
          <a:p>
            <a:r>
              <a:rPr lang="en-US" i="1" dirty="0">
                <a:solidFill>
                  <a:schemeClr val="accent3">
                    <a:lumMod val="75000"/>
                  </a:schemeClr>
                </a:solidFill>
              </a:rPr>
              <a:t>Gives us our model’s residual, std residual, hat value, predicted values</a:t>
            </a:r>
          </a:p>
        </p:txBody>
      </p:sp>
      <p:pic>
        <p:nvPicPr>
          <p:cNvPr id="7" name="Picture 6" descr="A close up of a map&#10;&#10;Description automatically generated">
            <a:extLst>
              <a:ext uri="{FF2B5EF4-FFF2-40B4-BE49-F238E27FC236}">
                <a16:creationId xmlns:a16="http://schemas.microsoft.com/office/drawing/2014/main" id="{32D4365B-A4F4-5645-A75D-8D4B43027AF4}"/>
              </a:ext>
            </a:extLst>
          </p:cNvPr>
          <p:cNvPicPr>
            <a:picLocks noChangeAspect="1"/>
          </p:cNvPicPr>
          <p:nvPr/>
        </p:nvPicPr>
        <p:blipFill>
          <a:blip r:embed="rId3"/>
          <a:stretch>
            <a:fillRect/>
          </a:stretch>
        </p:blipFill>
        <p:spPr>
          <a:xfrm>
            <a:off x="3017054" y="1271588"/>
            <a:ext cx="9091612" cy="5517668"/>
          </a:xfrm>
          <a:prstGeom prst="rect">
            <a:avLst/>
          </a:prstGeom>
        </p:spPr>
      </p:pic>
    </p:spTree>
    <p:extLst>
      <p:ext uri="{BB962C8B-B14F-4D97-AF65-F5344CB8AC3E}">
        <p14:creationId xmlns:p14="http://schemas.microsoft.com/office/powerpoint/2010/main" val="3314980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4" name="TextBox 3">
            <a:extLst>
              <a:ext uri="{FF2B5EF4-FFF2-40B4-BE49-F238E27FC236}">
                <a16:creationId xmlns:a16="http://schemas.microsoft.com/office/drawing/2014/main" id="{E34C9BF6-52F8-0448-8C8E-0C610B85FD97}"/>
              </a:ext>
            </a:extLst>
          </p:cNvPr>
          <p:cNvSpPr txBox="1"/>
          <p:nvPr/>
        </p:nvSpPr>
        <p:spPr>
          <a:xfrm>
            <a:off x="838199" y="2134374"/>
            <a:ext cx="2013693" cy="369332"/>
          </a:xfrm>
          <a:prstGeom prst="rect">
            <a:avLst/>
          </a:prstGeom>
          <a:noFill/>
        </p:spPr>
        <p:txBody>
          <a:bodyPr wrap="none" rtlCol="0">
            <a:spAutoFit/>
          </a:bodyPr>
          <a:lstStyle/>
          <a:p>
            <a:r>
              <a:rPr lang="en-US" i="1" dirty="0">
                <a:solidFill>
                  <a:schemeClr val="accent3">
                    <a:lumMod val="75000"/>
                  </a:schemeClr>
                </a:solidFill>
              </a:rPr>
              <a:t>Plots the hat values</a:t>
            </a:r>
          </a:p>
        </p:txBody>
      </p:sp>
      <p:pic>
        <p:nvPicPr>
          <p:cNvPr id="6" name="Picture 5" descr="A screenshot of a cell phone&#10;&#10;Description automatically generated">
            <a:extLst>
              <a:ext uri="{FF2B5EF4-FFF2-40B4-BE49-F238E27FC236}">
                <a16:creationId xmlns:a16="http://schemas.microsoft.com/office/drawing/2014/main" id="{2E9BBDE1-7577-2240-AE3E-D48A90B599EB}"/>
              </a:ext>
            </a:extLst>
          </p:cNvPr>
          <p:cNvPicPr>
            <a:picLocks noChangeAspect="1"/>
          </p:cNvPicPr>
          <p:nvPr/>
        </p:nvPicPr>
        <p:blipFill>
          <a:blip r:embed="rId3"/>
          <a:stretch>
            <a:fillRect/>
          </a:stretch>
        </p:blipFill>
        <p:spPr>
          <a:xfrm>
            <a:off x="4305300" y="1224643"/>
            <a:ext cx="7886700" cy="5633357"/>
          </a:xfrm>
          <a:prstGeom prst="rect">
            <a:avLst/>
          </a:prstGeom>
        </p:spPr>
      </p:pic>
      <p:sp>
        <p:nvSpPr>
          <p:cNvPr id="3" name="Rectangle 2">
            <a:extLst>
              <a:ext uri="{FF2B5EF4-FFF2-40B4-BE49-F238E27FC236}">
                <a16:creationId xmlns:a16="http://schemas.microsoft.com/office/drawing/2014/main" id="{BED622A5-73F8-4344-9563-7DE576028E93}"/>
              </a:ext>
            </a:extLst>
          </p:cNvPr>
          <p:cNvSpPr/>
          <p:nvPr/>
        </p:nvSpPr>
        <p:spPr>
          <a:xfrm>
            <a:off x="838199" y="1672709"/>
            <a:ext cx="5949064" cy="461665"/>
          </a:xfrm>
          <a:prstGeom prst="rect">
            <a:avLst/>
          </a:prstGeom>
        </p:spPr>
        <p:txBody>
          <a:bodyPr wrap="none">
            <a:spAutoFit/>
          </a:bodyPr>
          <a:lstStyle/>
          <a:p>
            <a:r>
              <a:rPr lang="en-US" sz="2400" dirty="0">
                <a:latin typeface="Menlo" panose="020B0609030804020204" pitchFamily="49" charset="0"/>
                <a:ea typeface="Menlo" panose="020B0609030804020204" pitchFamily="49" charset="0"/>
                <a:cs typeface="Menlo" panose="020B0609030804020204" pitchFamily="49" charset="0"/>
              </a:rPr>
              <a:t>plot(</a:t>
            </a:r>
            <a:r>
              <a:rPr lang="en-US" sz="2400" dirty="0" err="1">
                <a:latin typeface="Menlo" panose="020B0609030804020204" pitchFamily="49" charset="0"/>
                <a:ea typeface="Menlo" panose="020B0609030804020204" pitchFamily="49" charset="0"/>
                <a:cs typeface="Menlo" panose="020B0609030804020204" pitchFamily="49" charset="0"/>
              </a:rPr>
              <a:t>fit_data$.hat</a:t>
            </a:r>
            <a:r>
              <a:rPr lang="en-US" sz="2400" dirty="0">
                <a:latin typeface="Menlo" panose="020B0609030804020204" pitchFamily="49" charset="0"/>
                <a:ea typeface="Menlo" panose="020B0609030804020204" pitchFamily="49" charset="0"/>
                <a:cs typeface="Menlo" panose="020B0609030804020204" pitchFamily="49" charset="0"/>
              </a:rPr>
              <a:t>, type = "h")</a:t>
            </a:r>
          </a:p>
        </p:txBody>
      </p:sp>
    </p:spTree>
    <p:extLst>
      <p:ext uri="{BB962C8B-B14F-4D97-AF65-F5344CB8AC3E}">
        <p14:creationId xmlns:p14="http://schemas.microsoft.com/office/powerpoint/2010/main" val="371135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4" name="TextBox 3">
            <a:extLst>
              <a:ext uri="{FF2B5EF4-FFF2-40B4-BE49-F238E27FC236}">
                <a16:creationId xmlns:a16="http://schemas.microsoft.com/office/drawing/2014/main" id="{E34C9BF6-52F8-0448-8C8E-0C610B85FD97}"/>
              </a:ext>
            </a:extLst>
          </p:cNvPr>
          <p:cNvSpPr txBox="1"/>
          <p:nvPr/>
        </p:nvSpPr>
        <p:spPr>
          <a:xfrm>
            <a:off x="838199" y="2134374"/>
            <a:ext cx="4619919" cy="369332"/>
          </a:xfrm>
          <a:prstGeom prst="rect">
            <a:avLst/>
          </a:prstGeom>
          <a:noFill/>
        </p:spPr>
        <p:txBody>
          <a:bodyPr wrap="none" rtlCol="0">
            <a:spAutoFit/>
          </a:bodyPr>
          <a:lstStyle/>
          <a:p>
            <a:r>
              <a:rPr lang="en-US" i="1" dirty="0">
                <a:solidFill>
                  <a:schemeClr val="accent3">
                    <a:lumMod val="75000"/>
                  </a:schemeClr>
                </a:solidFill>
              </a:rPr>
              <a:t>Gives us our cross tabulation (confusion matrix)</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672709"/>
            <a:ext cx="4833374" cy="461665"/>
          </a:xfrm>
          <a:prstGeom prst="rect">
            <a:avLst/>
          </a:prstGeom>
        </p:spPr>
        <p:txBody>
          <a:bodyPr wrap="none">
            <a:spAutoFit/>
          </a:bodyPr>
          <a:lstStyle/>
          <a:p>
            <a:r>
              <a:rPr lang="en-US" sz="2400" dirty="0">
                <a:latin typeface="Menlo" panose="020B0609030804020204" pitchFamily="49" charset="0"/>
                <a:ea typeface="Menlo" panose="020B0609030804020204" pitchFamily="49" charset="0"/>
                <a:cs typeface="Menlo" panose="020B0609030804020204" pitchFamily="49" charset="0"/>
              </a:rPr>
              <a:t>table(outcome, predicted)</a:t>
            </a:r>
          </a:p>
        </p:txBody>
      </p:sp>
      <p:pic>
        <p:nvPicPr>
          <p:cNvPr id="7" name="Picture 6" descr="A screenshot of a cell phone&#10;&#10;Description automatically generated">
            <a:extLst>
              <a:ext uri="{FF2B5EF4-FFF2-40B4-BE49-F238E27FC236}">
                <a16:creationId xmlns:a16="http://schemas.microsoft.com/office/drawing/2014/main" id="{28FE62ED-B3F5-B84B-B8D2-EBC918B6B076}"/>
              </a:ext>
            </a:extLst>
          </p:cNvPr>
          <p:cNvPicPr>
            <a:picLocks noChangeAspect="1"/>
          </p:cNvPicPr>
          <p:nvPr/>
        </p:nvPicPr>
        <p:blipFill rotWithShape="1">
          <a:blip r:embed="rId3"/>
          <a:srcRect t="27593"/>
          <a:stretch/>
        </p:blipFill>
        <p:spPr>
          <a:xfrm>
            <a:off x="3233761" y="3367356"/>
            <a:ext cx="5390368" cy="1483964"/>
          </a:xfrm>
          <a:prstGeom prst="rect">
            <a:avLst/>
          </a:prstGeom>
        </p:spPr>
      </p:pic>
      <p:sp>
        <p:nvSpPr>
          <p:cNvPr id="8" name="Rectangle 7">
            <a:extLst>
              <a:ext uri="{FF2B5EF4-FFF2-40B4-BE49-F238E27FC236}">
                <a16:creationId xmlns:a16="http://schemas.microsoft.com/office/drawing/2014/main" id="{2DEF5D01-3186-3540-AF87-9EDAFDDBBC40}"/>
              </a:ext>
            </a:extLst>
          </p:cNvPr>
          <p:cNvSpPr/>
          <p:nvPr/>
        </p:nvSpPr>
        <p:spPr>
          <a:xfrm>
            <a:off x="5357813" y="3743325"/>
            <a:ext cx="914400" cy="610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59C348-8178-DC42-865A-D9715311936A}"/>
              </a:ext>
            </a:extLst>
          </p:cNvPr>
          <p:cNvSpPr/>
          <p:nvPr/>
        </p:nvSpPr>
        <p:spPr>
          <a:xfrm>
            <a:off x="6853238" y="4260085"/>
            <a:ext cx="914400" cy="610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972DBB-454B-CC45-8090-D50E3C319874}"/>
              </a:ext>
            </a:extLst>
          </p:cNvPr>
          <p:cNvSpPr/>
          <p:nvPr/>
        </p:nvSpPr>
        <p:spPr>
          <a:xfrm>
            <a:off x="5357813" y="4354295"/>
            <a:ext cx="914400" cy="4970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FDA5FA-C2E7-6843-9C32-04EFE5A80F53}"/>
              </a:ext>
            </a:extLst>
          </p:cNvPr>
          <p:cNvSpPr/>
          <p:nvPr/>
        </p:nvSpPr>
        <p:spPr>
          <a:xfrm>
            <a:off x="6853238" y="3763060"/>
            <a:ext cx="914400" cy="4970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E0BC4F6-6E22-C54F-AD40-6DBEA47AE7FC}"/>
              </a:ext>
            </a:extLst>
          </p:cNvPr>
          <p:cNvSpPr txBox="1"/>
          <p:nvPr/>
        </p:nvSpPr>
        <p:spPr>
          <a:xfrm>
            <a:off x="7767638" y="4170982"/>
            <a:ext cx="1850186" cy="769441"/>
          </a:xfrm>
          <a:prstGeom prst="rect">
            <a:avLst/>
          </a:prstGeom>
          <a:noFill/>
        </p:spPr>
        <p:txBody>
          <a:bodyPr wrap="none" rtlCol="0">
            <a:spAutoFit/>
          </a:bodyPr>
          <a:lstStyle/>
          <a:p>
            <a:r>
              <a:rPr lang="en-US" sz="4400" i="1" dirty="0">
                <a:solidFill>
                  <a:schemeClr val="accent1"/>
                </a:solidFill>
              </a:rPr>
              <a:t>Correct</a:t>
            </a:r>
          </a:p>
        </p:txBody>
      </p:sp>
      <p:sp>
        <p:nvSpPr>
          <p:cNvPr id="13" name="TextBox 12">
            <a:extLst>
              <a:ext uri="{FF2B5EF4-FFF2-40B4-BE49-F238E27FC236}">
                <a16:creationId xmlns:a16="http://schemas.microsoft.com/office/drawing/2014/main" id="{6491C3D9-E364-BA4B-83B8-279B2BFCFA96}"/>
              </a:ext>
            </a:extLst>
          </p:cNvPr>
          <p:cNvSpPr txBox="1"/>
          <p:nvPr/>
        </p:nvSpPr>
        <p:spPr>
          <a:xfrm>
            <a:off x="7767638" y="3490644"/>
            <a:ext cx="2217402" cy="769441"/>
          </a:xfrm>
          <a:prstGeom prst="rect">
            <a:avLst/>
          </a:prstGeom>
          <a:noFill/>
        </p:spPr>
        <p:txBody>
          <a:bodyPr wrap="none" rtlCol="0">
            <a:spAutoFit/>
          </a:bodyPr>
          <a:lstStyle/>
          <a:p>
            <a:r>
              <a:rPr lang="en-US" sz="4400" i="1" dirty="0">
                <a:solidFill>
                  <a:schemeClr val="accent5"/>
                </a:solidFill>
              </a:rPr>
              <a:t>Incorrect</a:t>
            </a:r>
          </a:p>
        </p:txBody>
      </p:sp>
    </p:spTree>
    <p:extLst>
      <p:ext uri="{BB962C8B-B14F-4D97-AF65-F5344CB8AC3E}">
        <p14:creationId xmlns:p14="http://schemas.microsoft.com/office/powerpoint/2010/main" val="3592315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858453"/>
            <a:ext cx="6878806" cy="2308324"/>
          </a:xfrm>
          <a:prstGeom prst="rect">
            <a:avLst/>
          </a:prstGeom>
        </p:spPr>
        <p:txBody>
          <a:bodyPr wrap="none">
            <a:spAutoFit/>
          </a:bodyPr>
          <a:lstStyle/>
          <a:p>
            <a:r>
              <a:rPr lang="en-US" sz="2400" dirty="0">
                <a:latin typeface="Menlo" panose="020B0609030804020204" pitchFamily="49" charset="0"/>
                <a:ea typeface="Menlo" panose="020B0609030804020204" pitchFamily="49" charset="0"/>
                <a:cs typeface="Menlo" panose="020B0609030804020204" pitchFamily="49" charset="0"/>
              </a:rPr>
              <a:t>library(</a:t>
            </a:r>
            <a:r>
              <a:rPr lang="en-US" sz="2400" dirty="0" err="1">
                <a:latin typeface="Menlo" panose="020B0609030804020204" pitchFamily="49" charset="0"/>
                <a:ea typeface="Menlo" panose="020B0609030804020204" pitchFamily="49" charset="0"/>
                <a:cs typeface="Menlo" panose="020B0609030804020204" pitchFamily="49" charset="0"/>
              </a:rPr>
              <a:t>ROCit</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measures &lt;- </a:t>
            </a:r>
            <a:r>
              <a:rPr lang="en-US" sz="2400" dirty="0" err="1">
                <a:latin typeface="Menlo" panose="020B0609030804020204" pitchFamily="49" charset="0"/>
                <a:ea typeface="Menlo" panose="020B0609030804020204" pitchFamily="49" charset="0"/>
                <a:cs typeface="Menlo" panose="020B0609030804020204" pitchFamily="49" charset="0"/>
              </a:rPr>
              <a:t>measureit</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score = </a:t>
            </a:r>
            <a:r>
              <a:rPr lang="en-US" sz="2400" dirty="0" err="1">
                <a:latin typeface="Menlo" panose="020B0609030804020204" pitchFamily="49" charset="0"/>
                <a:ea typeface="Menlo" panose="020B0609030804020204" pitchFamily="49" charset="0"/>
                <a:cs typeface="Menlo" panose="020B0609030804020204" pitchFamily="49" charset="0"/>
              </a:rPr>
              <a:t>pred_probs</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class = outcome,</a:t>
            </a:r>
          </a:p>
          <a:p>
            <a:r>
              <a:rPr lang="en-US" sz="2400" dirty="0">
                <a:latin typeface="Menlo" panose="020B0609030804020204" pitchFamily="49" charset="0"/>
                <a:ea typeface="Menlo" panose="020B0609030804020204" pitchFamily="49" charset="0"/>
                <a:cs typeface="Menlo" panose="020B0609030804020204" pitchFamily="49" charset="0"/>
              </a:rPr>
              <a:t>  measure = c("ACC", "MIS", "SENS", </a:t>
            </a:r>
          </a:p>
          <a:p>
            <a:r>
              <a:rPr lang="en-US" sz="2400" dirty="0">
                <a:latin typeface="Menlo" panose="020B0609030804020204" pitchFamily="49" charset="0"/>
                <a:ea typeface="Menlo" panose="020B0609030804020204" pitchFamily="49" charset="0"/>
                <a:cs typeface="Menlo" panose="020B0609030804020204" pitchFamily="49" charset="0"/>
              </a:rPr>
              <a:t>              "SPEC", "PPV", "NPV"))</a:t>
            </a:r>
          </a:p>
        </p:txBody>
      </p:sp>
      <p:sp>
        <p:nvSpPr>
          <p:cNvPr id="5" name="Rectangle 4">
            <a:extLst>
              <a:ext uri="{FF2B5EF4-FFF2-40B4-BE49-F238E27FC236}">
                <a16:creationId xmlns:a16="http://schemas.microsoft.com/office/drawing/2014/main" id="{33C97EBB-A519-AA4B-9036-08CB693B4F54}"/>
              </a:ext>
            </a:extLst>
          </p:cNvPr>
          <p:cNvSpPr/>
          <p:nvPr/>
        </p:nvSpPr>
        <p:spPr>
          <a:xfrm>
            <a:off x="838199" y="1072545"/>
            <a:ext cx="8739188" cy="369332"/>
          </a:xfrm>
          <a:prstGeom prst="rect">
            <a:avLst/>
          </a:prstGeom>
        </p:spPr>
        <p:txBody>
          <a:bodyPr wrap="square">
            <a:spAutoFit/>
          </a:bodyPr>
          <a:lstStyle/>
          <a:p>
            <a:r>
              <a:rPr lang="en-US" u="sng" dirty="0">
                <a:solidFill>
                  <a:schemeClr val="accent3"/>
                </a:solidFill>
              </a:rPr>
              <a:t>https://</a:t>
            </a:r>
            <a:r>
              <a:rPr lang="en-US" u="sng" dirty="0" err="1">
                <a:solidFill>
                  <a:schemeClr val="accent3"/>
                </a:solidFill>
              </a:rPr>
              <a:t>cran.r-project.org</a:t>
            </a:r>
            <a:r>
              <a:rPr lang="en-US" u="sng" dirty="0">
                <a:solidFill>
                  <a:schemeClr val="accent3"/>
                </a:solidFill>
              </a:rPr>
              <a:t>/web/packages/</a:t>
            </a:r>
            <a:r>
              <a:rPr lang="en-US" u="sng" dirty="0" err="1">
                <a:solidFill>
                  <a:schemeClr val="accent3"/>
                </a:solidFill>
              </a:rPr>
              <a:t>ROCit</a:t>
            </a:r>
            <a:r>
              <a:rPr lang="en-US" u="sng" dirty="0">
                <a:solidFill>
                  <a:schemeClr val="accent3"/>
                </a:solidFill>
              </a:rPr>
              <a:t>/vignettes/my-</a:t>
            </a:r>
            <a:r>
              <a:rPr lang="en-US" u="sng" dirty="0" err="1">
                <a:solidFill>
                  <a:schemeClr val="accent3"/>
                </a:solidFill>
              </a:rPr>
              <a:t>vignette.html</a:t>
            </a:r>
            <a:endParaRPr lang="en-US" u="sng" dirty="0">
              <a:solidFill>
                <a:schemeClr val="accent3"/>
              </a:solidFill>
            </a:endParaRPr>
          </a:p>
        </p:txBody>
      </p:sp>
      <p:sp>
        <p:nvSpPr>
          <p:cNvPr id="14" name="Rectangle 13">
            <a:extLst>
              <a:ext uri="{FF2B5EF4-FFF2-40B4-BE49-F238E27FC236}">
                <a16:creationId xmlns:a16="http://schemas.microsoft.com/office/drawing/2014/main" id="{AD2197B4-46D1-C94C-80BB-0B29A1DDCFEA}"/>
              </a:ext>
            </a:extLst>
          </p:cNvPr>
          <p:cNvSpPr/>
          <p:nvPr/>
        </p:nvSpPr>
        <p:spPr>
          <a:xfrm>
            <a:off x="838199" y="4166777"/>
            <a:ext cx="8739188" cy="369332"/>
          </a:xfrm>
          <a:prstGeom prst="rect">
            <a:avLst/>
          </a:prstGeom>
        </p:spPr>
        <p:txBody>
          <a:bodyPr wrap="square">
            <a:spAutoFit/>
          </a:bodyPr>
          <a:lstStyle/>
          <a:p>
            <a:r>
              <a:rPr lang="en-US" dirty="0">
                <a:solidFill>
                  <a:schemeClr val="accent3"/>
                </a:solidFill>
              </a:rPr>
              <a:t>This will provide the accuracy measures for every cut-off (not just the .5 probability cutoff)</a:t>
            </a:r>
          </a:p>
        </p:txBody>
      </p:sp>
    </p:spTree>
    <p:extLst>
      <p:ext uri="{BB962C8B-B14F-4D97-AF65-F5344CB8AC3E}">
        <p14:creationId xmlns:p14="http://schemas.microsoft.com/office/powerpoint/2010/main" val="3735231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858453"/>
            <a:ext cx="6878806" cy="2308324"/>
          </a:xfrm>
          <a:prstGeom prst="rect">
            <a:avLst/>
          </a:prstGeom>
        </p:spPr>
        <p:txBody>
          <a:bodyPr wrap="none">
            <a:spAutoFit/>
          </a:bodyPr>
          <a:lstStyle/>
          <a:p>
            <a:r>
              <a:rPr lang="en-US" sz="2400" dirty="0">
                <a:latin typeface="Menlo" panose="020B0609030804020204" pitchFamily="49" charset="0"/>
                <a:ea typeface="Menlo" panose="020B0609030804020204" pitchFamily="49" charset="0"/>
                <a:cs typeface="Menlo" panose="020B0609030804020204" pitchFamily="49" charset="0"/>
              </a:rPr>
              <a:t>library(</a:t>
            </a:r>
            <a:r>
              <a:rPr lang="en-US" sz="2400" dirty="0" err="1">
                <a:latin typeface="Menlo" panose="020B0609030804020204" pitchFamily="49" charset="0"/>
                <a:ea typeface="Menlo" panose="020B0609030804020204" pitchFamily="49" charset="0"/>
                <a:cs typeface="Menlo" panose="020B0609030804020204" pitchFamily="49" charset="0"/>
              </a:rPr>
              <a:t>ROCit</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measures &lt;- </a:t>
            </a:r>
            <a:r>
              <a:rPr lang="en-US" sz="2400" dirty="0" err="1">
                <a:latin typeface="Menlo" panose="020B0609030804020204" pitchFamily="49" charset="0"/>
                <a:ea typeface="Menlo" panose="020B0609030804020204" pitchFamily="49" charset="0"/>
                <a:cs typeface="Menlo" panose="020B0609030804020204" pitchFamily="49" charset="0"/>
              </a:rPr>
              <a:t>measureit</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score = </a:t>
            </a:r>
            <a:r>
              <a:rPr lang="en-US" sz="2400" dirty="0" err="1">
                <a:latin typeface="Menlo" panose="020B0609030804020204" pitchFamily="49" charset="0"/>
                <a:ea typeface="Menlo" panose="020B0609030804020204" pitchFamily="49" charset="0"/>
                <a:cs typeface="Menlo" panose="020B0609030804020204" pitchFamily="49" charset="0"/>
              </a:rPr>
              <a:t>pred_probs</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class = outcome,</a:t>
            </a:r>
          </a:p>
          <a:p>
            <a:r>
              <a:rPr lang="en-US" sz="2400" dirty="0">
                <a:latin typeface="Menlo" panose="020B0609030804020204" pitchFamily="49" charset="0"/>
                <a:ea typeface="Menlo" panose="020B0609030804020204" pitchFamily="49" charset="0"/>
                <a:cs typeface="Menlo" panose="020B0609030804020204" pitchFamily="49" charset="0"/>
              </a:rPr>
              <a:t>  measure = c("ACC", "MIS", "SENS", </a:t>
            </a:r>
          </a:p>
          <a:p>
            <a:r>
              <a:rPr lang="en-US" sz="2400" dirty="0">
                <a:latin typeface="Menlo" panose="020B0609030804020204" pitchFamily="49" charset="0"/>
                <a:ea typeface="Menlo" panose="020B0609030804020204" pitchFamily="49" charset="0"/>
                <a:cs typeface="Menlo" panose="020B0609030804020204" pitchFamily="49" charset="0"/>
              </a:rPr>
              <a:t>              "SPEC", "PPV", "NPV"))</a:t>
            </a:r>
          </a:p>
        </p:txBody>
      </p:sp>
      <p:sp>
        <p:nvSpPr>
          <p:cNvPr id="5" name="Rectangle 4">
            <a:extLst>
              <a:ext uri="{FF2B5EF4-FFF2-40B4-BE49-F238E27FC236}">
                <a16:creationId xmlns:a16="http://schemas.microsoft.com/office/drawing/2014/main" id="{33C97EBB-A519-AA4B-9036-08CB693B4F54}"/>
              </a:ext>
            </a:extLst>
          </p:cNvPr>
          <p:cNvSpPr/>
          <p:nvPr/>
        </p:nvSpPr>
        <p:spPr>
          <a:xfrm>
            <a:off x="838199" y="1072545"/>
            <a:ext cx="8739188" cy="369332"/>
          </a:xfrm>
          <a:prstGeom prst="rect">
            <a:avLst/>
          </a:prstGeom>
        </p:spPr>
        <p:txBody>
          <a:bodyPr wrap="square">
            <a:spAutoFit/>
          </a:bodyPr>
          <a:lstStyle/>
          <a:p>
            <a:r>
              <a:rPr lang="en-US" u="sng" dirty="0">
                <a:solidFill>
                  <a:schemeClr val="accent3"/>
                </a:solidFill>
              </a:rPr>
              <a:t>https://</a:t>
            </a:r>
            <a:r>
              <a:rPr lang="en-US" u="sng" dirty="0" err="1">
                <a:solidFill>
                  <a:schemeClr val="accent3"/>
                </a:solidFill>
              </a:rPr>
              <a:t>cran.r-project.org</a:t>
            </a:r>
            <a:r>
              <a:rPr lang="en-US" u="sng" dirty="0">
                <a:solidFill>
                  <a:schemeClr val="accent3"/>
                </a:solidFill>
              </a:rPr>
              <a:t>/web/packages/</a:t>
            </a:r>
            <a:r>
              <a:rPr lang="en-US" u="sng" dirty="0" err="1">
                <a:solidFill>
                  <a:schemeClr val="accent3"/>
                </a:solidFill>
              </a:rPr>
              <a:t>ROCit</a:t>
            </a:r>
            <a:r>
              <a:rPr lang="en-US" u="sng" dirty="0">
                <a:solidFill>
                  <a:schemeClr val="accent3"/>
                </a:solidFill>
              </a:rPr>
              <a:t>/vignettes/my-</a:t>
            </a:r>
            <a:r>
              <a:rPr lang="en-US" u="sng" dirty="0" err="1">
                <a:solidFill>
                  <a:schemeClr val="accent3"/>
                </a:solidFill>
              </a:rPr>
              <a:t>vignette.html</a:t>
            </a:r>
            <a:endParaRPr lang="en-US" u="sng" dirty="0">
              <a:solidFill>
                <a:schemeClr val="accent3"/>
              </a:solidFill>
            </a:endParaRPr>
          </a:p>
        </p:txBody>
      </p:sp>
      <p:sp>
        <p:nvSpPr>
          <p:cNvPr id="14" name="Rectangle 13">
            <a:extLst>
              <a:ext uri="{FF2B5EF4-FFF2-40B4-BE49-F238E27FC236}">
                <a16:creationId xmlns:a16="http://schemas.microsoft.com/office/drawing/2014/main" id="{AD2197B4-46D1-C94C-80BB-0B29A1DDCFEA}"/>
              </a:ext>
            </a:extLst>
          </p:cNvPr>
          <p:cNvSpPr/>
          <p:nvPr/>
        </p:nvSpPr>
        <p:spPr>
          <a:xfrm>
            <a:off x="838199" y="4166777"/>
            <a:ext cx="8739188" cy="369332"/>
          </a:xfrm>
          <a:prstGeom prst="rect">
            <a:avLst/>
          </a:prstGeom>
        </p:spPr>
        <p:txBody>
          <a:bodyPr wrap="square">
            <a:spAutoFit/>
          </a:bodyPr>
          <a:lstStyle/>
          <a:p>
            <a:r>
              <a:rPr lang="en-US" dirty="0">
                <a:solidFill>
                  <a:schemeClr val="accent3"/>
                </a:solidFill>
              </a:rPr>
              <a:t>This will provide the accuracy measures for every cut-off (not just the .5 probability cutoff)</a:t>
            </a:r>
          </a:p>
        </p:txBody>
      </p:sp>
      <p:sp>
        <p:nvSpPr>
          <p:cNvPr id="4" name="Rectangle 3">
            <a:extLst>
              <a:ext uri="{FF2B5EF4-FFF2-40B4-BE49-F238E27FC236}">
                <a16:creationId xmlns:a16="http://schemas.microsoft.com/office/drawing/2014/main" id="{331AEA3A-A81E-6944-8363-E38F7608C77D}"/>
              </a:ext>
            </a:extLst>
          </p:cNvPr>
          <p:cNvSpPr/>
          <p:nvPr/>
        </p:nvSpPr>
        <p:spPr>
          <a:xfrm>
            <a:off x="910412" y="1721987"/>
            <a:ext cx="10037065" cy="4770537"/>
          </a:xfrm>
          <a:prstGeom prst="rect">
            <a:avLst/>
          </a:prstGeom>
          <a:solidFill>
            <a:schemeClr val="bg1"/>
          </a:solidFill>
        </p:spPr>
        <p:txBody>
          <a:bodyPr wrap="square">
            <a:spAutoFit/>
          </a:bodyPr>
          <a:lstStyle/>
          <a:p>
            <a:r>
              <a:rPr lang="en-US" sz="4000" dirty="0">
                <a:solidFill>
                  <a:schemeClr val="accent3"/>
                </a:solidFill>
              </a:rPr>
              <a:t>Our values around the .5 cutoff:</a:t>
            </a:r>
          </a:p>
          <a:p>
            <a:endParaRPr lang="en-US" sz="1600" dirty="0">
              <a:solidFill>
                <a:schemeClr val="accent3"/>
              </a:solidFill>
            </a:endParaRPr>
          </a:p>
          <a:p>
            <a:r>
              <a:rPr lang="en-US" sz="4000" dirty="0">
                <a:solidFill>
                  <a:schemeClr val="accent3"/>
                </a:solidFill>
              </a:rPr>
              <a:t>    ACC = 0.83 </a:t>
            </a:r>
          </a:p>
          <a:p>
            <a:r>
              <a:rPr lang="en-US" sz="4000" dirty="0">
                <a:solidFill>
                  <a:schemeClr val="accent3"/>
                </a:solidFill>
              </a:rPr>
              <a:t>    MIS = 0.17</a:t>
            </a:r>
          </a:p>
          <a:p>
            <a:r>
              <a:rPr lang="en-US" sz="4000" dirty="0">
                <a:solidFill>
                  <a:schemeClr val="accent3"/>
                </a:solidFill>
              </a:rPr>
              <a:t>    SENS = 0.84 </a:t>
            </a:r>
          </a:p>
          <a:p>
            <a:r>
              <a:rPr lang="en-US" sz="4000" dirty="0">
                <a:solidFill>
                  <a:schemeClr val="accent3"/>
                </a:solidFill>
              </a:rPr>
              <a:t>    SPEC = 0.81 </a:t>
            </a:r>
          </a:p>
          <a:p>
            <a:r>
              <a:rPr lang="en-US" sz="4000" dirty="0">
                <a:solidFill>
                  <a:schemeClr val="accent3"/>
                </a:solidFill>
              </a:rPr>
              <a:t>    PPV = 0.81</a:t>
            </a:r>
          </a:p>
          <a:p>
            <a:r>
              <a:rPr lang="en-US" sz="4000" dirty="0">
                <a:solidFill>
                  <a:schemeClr val="accent3"/>
                </a:solidFill>
              </a:rPr>
              <a:t>    NPV = 0.84</a:t>
            </a:r>
            <a:endParaRPr lang="en-US" sz="4000" dirty="0"/>
          </a:p>
        </p:txBody>
      </p:sp>
      <p:grpSp>
        <p:nvGrpSpPr>
          <p:cNvPr id="8" name="Group 7">
            <a:extLst>
              <a:ext uri="{FF2B5EF4-FFF2-40B4-BE49-F238E27FC236}">
                <a16:creationId xmlns:a16="http://schemas.microsoft.com/office/drawing/2014/main" id="{098B2204-F60D-A348-8809-ECA0303B5302}"/>
              </a:ext>
            </a:extLst>
          </p:cNvPr>
          <p:cNvGrpSpPr/>
          <p:nvPr/>
        </p:nvGrpSpPr>
        <p:grpSpPr>
          <a:xfrm>
            <a:off x="4277602" y="4003246"/>
            <a:ext cx="4576689" cy="2182368"/>
            <a:chOff x="3645408" y="3869134"/>
            <a:chExt cx="4576689" cy="2182368"/>
          </a:xfrm>
        </p:grpSpPr>
        <p:sp>
          <p:nvSpPr>
            <p:cNvPr id="6" name="TextBox 5">
              <a:extLst>
                <a:ext uri="{FF2B5EF4-FFF2-40B4-BE49-F238E27FC236}">
                  <a16:creationId xmlns:a16="http://schemas.microsoft.com/office/drawing/2014/main" id="{1F26CB1E-05AA-094A-9550-3A2DDBFAF134}"/>
                </a:ext>
              </a:extLst>
            </p:cNvPr>
            <p:cNvSpPr txBox="1"/>
            <p:nvPr/>
          </p:nvSpPr>
          <p:spPr>
            <a:xfrm>
              <a:off x="4193109" y="4775652"/>
              <a:ext cx="4028988" cy="369332"/>
            </a:xfrm>
            <a:prstGeom prst="rect">
              <a:avLst/>
            </a:prstGeom>
            <a:noFill/>
          </p:spPr>
          <p:txBody>
            <a:bodyPr wrap="none" rtlCol="0">
              <a:spAutoFit/>
            </a:bodyPr>
            <a:lstStyle/>
            <a:p>
              <a:r>
                <a:rPr lang="en-US" dirty="0">
                  <a:solidFill>
                    <a:schemeClr val="accent5"/>
                  </a:solidFill>
                </a:rPr>
                <a:t>These aren’t always mirroring each other</a:t>
              </a:r>
            </a:p>
          </p:txBody>
        </p:sp>
        <p:sp>
          <p:nvSpPr>
            <p:cNvPr id="7" name="Right Brace 6">
              <a:extLst>
                <a:ext uri="{FF2B5EF4-FFF2-40B4-BE49-F238E27FC236}">
                  <a16:creationId xmlns:a16="http://schemas.microsoft.com/office/drawing/2014/main" id="{D72BABC5-433E-874D-85A6-D5AAF559BC1E}"/>
                </a:ext>
              </a:extLst>
            </p:cNvPr>
            <p:cNvSpPr/>
            <p:nvPr/>
          </p:nvSpPr>
          <p:spPr>
            <a:xfrm>
              <a:off x="3645408" y="3869134"/>
              <a:ext cx="475488" cy="2182368"/>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15537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906463"/>
          </a:xfrm>
          <a:solidFill>
            <a:schemeClr val="bg1">
              <a:alpha val="77000"/>
            </a:schemeClr>
          </a:solidFill>
        </p:spPr>
        <p:txBody>
          <a:bodyPr>
            <a:noAutofit/>
          </a:bodyPr>
          <a:lstStyle/>
          <a:p>
            <a:r>
              <a:rPr lang="en-US" sz="4000" b="1" dirty="0">
                <a:solidFill>
                  <a:schemeClr val="accent1"/>
                </a:solidFill>
                <a:latin typeface="Georgia" panose="02040502050405020303" pitchFamily="18" charset="0"/>
              </a:rPr>
              <a:t>How good is this model though?</a:t>
            </a:r>
          </a:p>
        </p:txBody>
      </p:sp>
      <p:sp>
        <p:nvSpPr>
          <p:cNvPr id="3" name="Rectangle 2">
            <a:extLst>
              <a:ext uri="{FF2B5EF4-FFF2-40B4-BE49-F238E27FC236}">
                <a16:creationId xmlns:a16="http://schemas.microsoft.com/office/drawing/2014/main" id="{BED622A5-73F8-4344-9563-7DE576028E93}"/>
              </a:ext>
            </a:extLst>
          </p:cNvPr>
          <p:cNvSpPr/>
          <p:nvPr/>
        </p:nvSpPr>
        <p:spPr>
          <a:xfrm>
            <a:off x="838199" y="1858453"/>
            <a:ext cx="6878806" cy="2308324"/>
          </a:xfrm>
          <a:prstGeom prst="rect">
            <a:avLst/>
          </a:prstGeom>
        </p:spPr>
        <p:txBody>
          <a:bodyPr wrap="none">
            <a:spAutoFit/>
          </a:bodyPr>
          <a:lstStyle/>
          <a:p>
            <a:r>
              <a:rPr lang="en-US" sz="2400" dirty="0">
                <a:latin typeface="Menlo" panose="020B0609030804020204" pitchFamily="49" charset="0"/>
                <a:ea typeface="Menlo" panose="020B0609030804020204" pitchFamily="49" charset="0"/>
                <a:cs typeface="Menlo" panose="020B0609030804020204" pitchFamily="49" charset="0"/>
              </a:rPr>
              <a:t>library(</a:t>
            </a:r>
            <a:r>
              <a:rPr lang="en-US" sz="2400" dirty="0" err="1">
                <a:latin typeface="Menlo" panose="020B0609030804020204" pitchFamily="49" charset="0"/>
                <a:ea typeface="Menlo" panose="020B0609030804020204" pitchFamily="49" charset="0"/>
                <a:cs typeface="Menlo" panose="020B0609030804020204" pitchFamily="49" charset="0"/>
              </a:rPr>
              <a:t>ROCit</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measures &lt;- </a:t>
            </a:r>
            <a:r>
              <a:rPr lang="en-US" sz="2400" dirty="0" err="1">
                <a:latin typeface="Menlo" panose="020B0609030804020204" pitchFamily="49" charset="0"/>
                <a:ea typeface="Menlo" panose="020B0609030804020204" pitchFamily="49" charset="0"/>
                <a:cs typeface="Menlo" panose="020B0609030804020204" pitchFamily="49" charset="0"/>
              </a:rPr>
              <a:t>measureit</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score = </a:t>
            </a:r>
            <a:r>
              <a:rPr lang="en-US" sz="2400" dirty="0" err="1">
                <a:latin typeface="Menlo" panose="020B0609030804020204" pitchFamily="49" charset="0"/>
                <a:ea typeface="Menlo" panose="020B0609030804020204" pitchFamily="49" charset="0"/>
                <a:cs typeface="Menlo" panose="020B0609030804020204" pitchFamily="49" charset="0"/>
              </a:rPr>
              <a:t>pred_probs</a:t>
            </a:r>
            <a:r>
              <a:rPr lang="en-US" sz="2400" dirty="0">
                <a:latin typeface="Menlo" panose="020B0609030804020204" pitchFamily="49" charset="0"/>
                <a:ea typeface="Menlo" panose="020B0609030804020204" pitchFamily="49" charset="0"/>
                <a:cs typeface="Menlo" panose="020B0609030804020204" pitchFamily="49" charset="0"/>
              </a:rPr>
              <a:t>,</a:t>
            </a:r>
          </a:p>
          <a:p>
            <a:r>
              <a:rPr lang="en-US" sz="2400" dirty="0">
                <a:latin typeface="Menlo" panose="020B0609030804020204" pitchFamily="49" charset="0"/>
                <a:ea typeface="Menlo" panose="020B0609030804020204" pitchFamily="49" charset="0"/>
                <a:cs typeface="Menlo" panose="020B0609030804020204" pitchFamily="49" charset="0"/>
              </a:rPr>
              <a:t>  class = outcome,</a:t>
            </a:r>
          </a:p>
          <a:p>
            <a:r>
              <a:rPr lang="en-US" sz="2400" dirty="0">
                <a:latin typeface="Menlo" panose="020B0609030804020204" pitchFamily="49" charset="0"/>
                <a:ea typeface="Menlo" panose="020B0609030804020204" pitchFamily="49" charset="0"/>
                <a:cs typeface="Menlo" panose="020B0609030804020204" pitchFamily="49" charset="0"/>
              </a:rPr>
              <a:t>  measure = c("ACC", "MIS", "SENS", </a:t>
            </a:r>
          </a:p>
          <a:p>
            <a:r>
              <a:rPr lang="en-US" sz="2400" dirty="0">
                <a:latin typeface="Menlo" panose="020B0609030804020204" pitchFamily="49" charset="0"/>
                <a:ea typeface="Menlo" panose="020B0609030804020204" pitchFamily="49" charset="0"/>
                <a:cs typeface="Menlo" panose="020B0609030804020204" pitchFamily="49" charset="0"/>
              </a:rPr>
              <a:t>              "SPEC", "PPV", "NPV"))</a:t>
            </a:r>
          </a:p>
        </p:txBody>
      </p:sp>
      <p:sp>
        <p:nvSpPr>
          <p:cNvPr id="5" name="Rectangle 4">
            <a:extLst>
              <a:ext uri="{FF2B5EF4-FFF2-40B4-BE49-F238E27FC236}">
                <a16:creationId xmlns:a16="http://schemas.microsoft.com/office/drawing/2014/main" id="{33C97EBB-A519-AA4B-9036-08CB693B4F54}"/>
              </a:ext>
            </a:extLst>
          </p:cNvPr>
          <p:cNvSpPr/>
          <p:nvPr/>
        </p:nvSpPr>
        <p:spPr>
          <a:xfrm>
            <a:off x="838199" y="1072545"/>
            <a:ext cx="8739188" cy="369332"/>
          </a:xfrm>
          <a:prstGeom prst="rect">
            <a:avLst/>
          </a:prstGeom>
        </p:spPr>
        <p:txBody>
          <a:bodyPr wrap="square">
            <a:spAutoFit/>
          </a:bodyPr>
          <a:lstStyle/>
          <a:p>
            <a:r>
              <a:rPr lang="en-US" u="sng" dirty="0">
                <a:solidFill>
                  <a:schemeClr val="accent3"/>
                </a:solidFill>
              </a:rPr>
              <a:t>https://</a:t>
            </a:r>
            <a:r>
              <a:rPr lang="en-US" u="sng" dirty="0" err="1">
                <a:solidFill>
                  <a:schemeClr val="accent3"/>
                </a:solidFill>
              </a:rPr>
              <a:t>cran.r-project.org</a:t>
            </a:r>
            <a:r>
              <a:rPr lang="en-US" u="sng" dirty="0">
                <a:solidFill>
                  <a:schemeClr val="accent3"/>
                </a:solidFill>
              </a:rPr>
              <a:t>/web/packages/</a:t>
            </a:r>
            <a:r>
              <a:rPr lang="en-US" u="sng" dirty="0" err="1">
                <a:solidFill>
                  <a:schemeClr val="accent3"/>
                </a:solidFill>
              </a:rPr>
              <a:t>ROCit</a:t>
            </a:r>
            <a:r>
              <a:rPr lang="en-US" u="sng" dirty="0">
                <a:solidFill>
                  <a:schemeClr val="accent3"/>
                </a:solidFill>
              </a:rPr>
              <a:t>/vignettes/my-</a:t>
            </a:r>
            <a:r>
              <a:rPr lang="en-US" u="sng" dirty="0" err="1">
                <a:solidFill>
                  <a:schemeClr val="accent3"/>
                </a:solidFill>
              </a:rPr>
              <a:t>vignette.html</a:t>
            </a:r>
            <a:endParaRPr lang="en-US" u="sng" dirty="0">
              <a:solidFill>
                <a:schemeClr val="accent3"/>
              </a:solidFill>
            </a:endParaRPr>
          </a:p>
        </p:txBody>
      </p:sp>
      <p:sp>
        <p:nvSpPr>
          <p:cNvPr id="14" name="Rectangle 13">
            <a:extLst>
              <a:ext uri="{FF2B5EF4-FFF2-40B4-BE49-F238E27FC236}">
                <a16:creationId xmlns:a16="http://schemas.microsoft.com/office/drawing/2014/main" id="{AD2197B4-46D1-C94C-80BB-0B29A1DDCFEA}"/>
              </a:ext>
            </a:extLst>
          </p:cNvPr>
          <p:cNvSpPr/>
          <p:nvPr/>
        </p:nvSpPr>
        <p:spPr>
          <a:xfrm>
            <a:off x="838199" y="4166777"/>
            <a:ext cx="8739188" cy="369332"/>
          </a:xfrm>
          <a:prstGeom prst="rect">
            <a:avLst/>
          </a:prstGeom>
        </p:spPr>
        <p:txBody>
          <a:bodyPr wrap="square">
            <a:spAutoFit/>
          </a:bodyPr>
          <a:lstStyle/>
          <a:p>
            <a:r>
              <a:rPr lang="en-US" dirty="0">
                <a:solidFill>
                  <a:schemeClr val="accent3"/>
                </a:solidFill>
              </a:rPr>
              <a:t>This will provide the accuracy measures for every cut-off (not just the .5 probability cutoff)</a:t>
            </a:r>
          </a:p>
        </p:txBody>
      </p:sp>
      <p:sp>
        <p:nvSpPr>
          <p:cNvPr id="4" name="Rectangle 3">
            <a:extLst>
              <a:ext uri="{FF2B5EF4-FFF2-40B4-BE49-F238E27FC236}">
                <a16:creationId xmlns:a16="http://schemas.microsoft.com/office/drawing/2014/main" id="{331AEA3A-A81E-6944-8363-E38F7608C77D}"/>
              </a:ext>
            </a:extLst>
          </p:cNvPr>
          <p:cNvSpPr/>
          <p:nvPr/>
        </p:nvSpPr>
        <p:spPr>
          <a:xfrm>
            <a:off x="910412" y="1721987"/>
            <a:ext cx="10037065" cy="4770537"/>
          </a:xfrm>
          <a:prstGeom prst="rect">
            <a:avLst/>
          </a:prstGeom>
          <a:solidFill>
            <a:schemeClr val="bg1"/>
          </a:solidFill>
        </p:spPr>
        <p:txBody>
          <a:bodyPr wrap="square">
            <a:spAutoFit/>
          </a:bodyPr>
          <a:lstStyle/>
          <a:p>
            <a:r>
              <a:rPr lang="en-US" sz="4000" dirty="0">
                <a:solidFill>
                  <a:schemeClr val="accent3"/>
                </a:solidFill>
              </a:rPr>
              <a:t>Important to remember:</a:t>
            </a:r>
          </a:p>
          <a:p>
            <a:endParaRPr lang="en-US" sz="1600" dirty="0">
              <a:solidFill>
                <a:schemeClr val="accent3"/>
              </a:solidFill>
            </a:endParaRPr>
          </a:p>
          <a:p>
            <a:r>
              <a:rPr lang="en-US" sz="4000" dirty="0">
                <a:solidFill>
                  <a:schemeClr val="accent1"/>
                </a:solidFill>
              </a:rPr>
              <a:t>These values are on data the model used</a:t>
            </a:r>
          </a:p>
          <a:p>
            <a:pPr marL="571500" indent="-571500">
              <a:buFont typeface="Arial" panose="020B0604020202020204" pitchFamily="34" charset="0"/>
              <a:buChar char="•"/>
            </a:pPr>
            <a:r>
              <a:rPr lang="en-US" sz="4000" i="1" dirty="0">
                <a:solidFill>
                  <a:schemeClr val="accent4"/>
                </a:solidFill>
              </a:rPr>
              <a:t>Like peaking at all the cards before playing a card game</a:t>
            </a:r>
          </a:p>
          <a:p>
            <a:pPr marL="571500" indent="-571500">
              <a:buFont typeface="Arial" panose="020B0604020202020204" pitchFamily="34" charset="0"/>
              <a:buChar char="•"/>
            </a:pPr>
            <a:r>
              <a:rPr lang="en-US" sz="4000" dirty="0">
                <a:solidFill>
                  <a:schemeClr val="accent1">
                    <a:lumMod val="75000"/>
                  </a:schemeClr>
                </a:solidFill>
              </a:rPr>
              <a:t>Cross-validation can help if you are interested in generalizability of the model predictions</a:t>
            </a:r>
          </a:p>
        </p:txBody>
      </p:sp>
    </p:spTree>
    <p:extLst>
      <p:ext uri="{BB962C8B-B14F-4D97-AF65-F5344CB8AC3E}">
        <p14:creationId xmlns:p14="http://schemas.microsoft.com/office/powerpoint/2010/main" val="1266046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231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FC8CB7-CB4E-A849-99E6-7CBAEAB0C5CB}"/>
              </a:ext>
            </a:extLst>
          </p:cNvPr>
          <p:cNvPicPr>
            <a:picLocks noChangeAspect="1"/>
          </p:cNvPicPr>
          <p:nvPr/>
        </p:nvPicPr>
        <p:blipFill>
          <a:blip r:embed="rId3"/>
          <a:stretch>
            <a:fillRect/>
          </a:stretch>
        </p:blipFill>
        <p:spPr>
          <a:xfrm>
            <a:off x="3195637" y="0"/>
            <a:ext cx="6057900" cy="7572375"/>
          </a:xfrm>
          <a:prstGeom prst="rect">
            <a:avLst/>
          </a:prstGeom>
        </p:spPr>
      </p:pic>
    </p:spTree>
    <p:extLst>
      <p:ext uri="{BB962C8B-B14F-4D97-AF65-F5344CB8AC3E}">
        <p14:creationId xmlns:p14="http://schemas.microsoft.com/office/powerpoint/2010/main" val="538687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Review The Gist of GLMs</a:t>
            </a:r>
          </a:p>
        </p:txBody>
      </p:sp>
      <p:sp>
        <p:nvSpPr>
          <p:cNvPr id="3" name="TextBox 2">
            <a:extLst>
              <a:ext uri="{FF2B5EF4-FFF2-40B4-BE49-F238E27FC236}">
                <a16:creationId xmlns:a16="http://schemas.microsoft.com/office/drawing/2014/main" id="{2C238556-9D9D-B64C-8776-058F3718A838}"/>
              </a:ext>
            </a:extLst>
          </p:cNvPr>
          <p:cNvSpPr txBox="1"/>
          <p:nvPr/>
        </p:nvSpPr>
        <p:spPr>
          <a:xfrm>
            <a:off x="838198" y="1288776"/>
            <a:ext cx="10181493" cy="400110"/>
          </a:xfrm>
          <a:prstGeom prst="rect">
            <a:avLst/>
          </a:prstGeom>
          <a:noFill/>
        </p:spPr>
        <p:txBody>
          <a:bodyPr wrap="square" rtlCol="0">
            <a:spAutoFit/>
          </a:bodyPr>
          <a:lstStyle/>
          <a:p>
            <a:r>
              <a:rPr lang="en-US" sz="2000" dirty="0"/>
              <a:t>We model the expected value of the model in a different way than regular regression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9AD8F6-5E4C-9E48-9219-D2A1E6948B9B}"/>
                  </a:ext>
                </a:extLst>
              </p:cNvPr>
              <p:cNvSpPr txBox="1"/>
              <p:nvPr/>
            </p:nvSpPr>
            <p:spPr>
              <a:xfrm>
                <a:off x="2148582" y="2612537"/>
                <a:ext cx="755956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accent6"/>
                          </a:solidFill>
                          <a:latin typeface="Cambria Math" panose="02040503050406030204" pitchFamily="18" charset="0"/>
                        </a:rPr>
                        <m:t>𝑔</m:t>
                      </m:r>
                      <m:r>
                        <a:rPr lang="en-US" sz="4800" b="0" i="1" smtClean="0">
                          <a:solidFill>
                            <a:schemeClr val="accent6"/>
                          </a:solidFill>
                          <a:latin typeface="Cambria Math" panose="02040503050406030204" pitchFamily="18" charset="0"/>
                        </a:rPr>
                        <m:t>(</m:t>
                      </m:r>
                      <m:sSub>
                        <m:sSubPr>
                          <m:ctrlPr>
                            <a:rPr lang="en-US" sz="4800" b="0" i="1" smtClean="0">
                              <a:solidFill>
                                <a:schemeClr val="accent1"/>
                              </a:solidFill>
                              <a:latin typeface="Cambria Math" panose="02040503050406030204" pitchFamily="18" charset="0"/>
                            </a:rPr>
                          </m:ctrlPr>
                        </m:sSubPr>
                        <m:e>
                          <m:r>
                            <a:rPr lang="en-US" sz="4800" b="0" i="1" smtClean="0">
                              <a:solidFill>
                                <a:schemeClr val="accent1"/>
                              </a:solidFill>
                              <a:latin typeface="Cambria Math" panose="02040503050406030204" pitchFamily="18" charset="0"/>
                            </a:rPr>
                            <m:t>𝑌</m:t>
                          </m:r>
                        </m:e>
                        <m:sub>
                          <m:r>
                            <a:rPr lang="en-US" sz="4800" b="0" i="1" smtClean="0">
                              <a:solidFill>
                                <a:schemeClr val="accent1"/>
                              </a:solidFill>
                              <a:latin typeface="Cambria Math" panose="02040503050406030204" pitchFamily="18" charset="0"/>
                            </a:rPr>
                            <m:t>𝑖</m:t>
                          </m:r>
                        </m:sub>
                      </m:sSub>
                      <m:r>
                        <a:rPr lang="en-US" sz="4800" b="0" i="1" smtClean="0">
                          <a:solidFill>
                            <a:schemeClr val="accent6"/>
                          </a:solidFill>
                          <a:latin typeface="Cambria Math" panose="02040503050406030204" pitchFamily="18" charset="0"/>
                        </a:rPr>
                        <m:t>)</m:t>
                      </m:r>
                      <m:r>
                        <a:rPr lang="en-US" sz="4800" b="0" i="1" smtClean="0">
                          <a:latin typeface="Cambria Math" panose="02040503050406030204" pitchFamily="18" charset="0"/>
                        </a:rPr>
                        <m:t>=</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𝛽</m:t>
                          </m:r>
                        </m:e>
                        <m:sub>
                          <m:r>
                            <a:rPr lang="en-US" sz="4800" b="0" i="1" smtClean="0">
                              <a:solidFill>
                                <a:schemeClr val="accent3"/>
                              </a:solidFill>
                              <a:latin typeface="Cambria Math" panose="02040503050406030204" pitchFamily="18" charset="0"/>
                            </a:rPr>
                            <m:t>0</m:t>
                          </m:r>
                        </m:sub>
                      </m:sSub>
                      <m:r>
                        <a:rPr lang="en-US" sz="4800" b="0" i="1" smtClean="0">
                          <a:solidFill>
                            <a:schemeClr val="accent3"/>
                          </a:solidFill>
                          <a:latin typeface="Cambria Math" panose="02040503050406030204" pitchFamily="18" charset="0"/>
                        </a:rPr>
                        <m:t>+</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𝛽</m:t>
                          </m:r>
                        </m:e>
                        <m:sub>
                          <m:r>
                            <a:rPr lang="en-US" sz="4800" b="0" i="1" smtClean="0">
                              <a:solidFill>
                                <a:schemeClr val="accent3"/>
                              </a:solidFill>
                              <a:latin typeface="Cambria Math" panose="02040503050406030204" pitchFamily="18" charset="0"/>
                            </a:rPr>
                            <m:t>1</m:t>
                          </m:r>
                        </m:sub>
                      </m:sSub>
                      <m:r>
                        <a:rPr lang="en-US" sz="4800" b="0" i="1" smtClean="0">
                          <a:solidFill>
                            <a:schemeClr val="accent3"/>
                          </a:solidFill>
                          <a:latin typeface="Cambria Math" panose="02040503050406030204" pitchFamily="18" charset="0"/>
                        </a:rPr>
                        <m:t> </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𝑋</m:t>
                          </m:r>
                        </m:e>
                        <m:sub>
                          <m:r>
                            <a:rPr lang="en-US" sz="4800" b="0" i="1" smtClean="0">
                              <a:solidFill>
                                <a:schemeClr val="accent3"/>
                              </a:solidFill>
                              <a:latin typeface="Cambria Math" panose="02040503050406030204" pitchFamily="18" charset="0"/>
                            </a:rPr>
                            <m:t>1</m:t>
                          </m:r>
                        </m:sub>
                      </m:sSub>
                      <m:r>
                        <a:rPr lang="en-US" sz="4800" b="0" i="1" smtClean="0">
                          <a:solidFill>
                            <a:schemeClr val="accent3"/>
                          </a:solidFill>
                          <a:latin typeface="Cambria Math" panose="02040503050406030204" pitchFamily="18" charset="0"/>
                        </a:rPr>
                        <m:t>+ …+</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𝜖</m:t>
                          </m:r>
                        </m:e>
                        <m:sub>
                          <m:r>
                            <a:rPr lang="en-US" sz="4800" b="0" i="1" smtClean="0">
                              <a:solidFill>
                                <a:schemeClr val="accent3"/>
                              </a:solidFill>
                              <a:latin typeface="Cambria Math" panose="02040503050406030204" pitchFamily="18" charset="0"/>
                            </a:rPr>
                            <m:t>𝑖</m:t>
                          </m:r>
                        </m:sub>
                      </m:sSub>
                    </m:oMath>
                  </m:oMathPara>
                </a14:m>
                <a:endParaRPr lang="en-US" sz="4800" dirty="0"/>
              </a:p>
            </p:txBody>
          </p:sp>
        </mc:Choice>
        <mc:Fallback xmlns="">
          <p:sp>
            <p:nvSpPr>
              <p:cNvPr id="6" name="TextBox 5">
                <a:extLst>
                  <a:ext uri="{FF2B5EF4-FFF2-40B4-BE49-F238E27FC236}">
                    <a16:creationId xmlns:a16="http://schemas.microsoft.com/office/drawing/2014/main" id="{949AD8F6-5E4C-9E48-9219-D2A1E6948B9B}"/>
                  </a:ext>
                </a:extLst>
              </p:cNvPr>
              <p:cNvSpPr txBox="1">
                <a:spLocks noRot="1" noChangeAspect="1" noMove="1" noResize="1" noEditPoints="1" noAdjustHandles="1" noChangeArrowheads="1" noChangeShapeType="1" noTextEdit="1"/>
              </p:cNvSpPr>
              <p:nvPr/>
            </p:nvSpPr>
            <p:spPr>
              <a:xfrm>
                <a:off x="2148582" y="2612537"/>
                <a:ext cx="7559569" cy="738664"/>
              </a:xfrm>
              <a:prstGeom prst="rect">
                <a:avLst/>
              </a:prstGeom>
              <a:blipFill>
                <a:blip r:embed="rId3"/>
                <a:stretch>
                  <a:fillRect l="-1342" t="-6780" r="-168" b="-35593"/>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C4923325-3902-B34C-A4C2-FD03C4B1D697}"/>
              </a:ext>
            </a:extLst>
          </p:cNvPr>
          <p:cNvCxnSpPr/>
          <p:nvPr/>
        </p:nvCxnSpPr>
        <p:spPr>
          <a:xfrm flipV="1">
            <a:off x="1570892" y="3351201"/>
            <a:ext cx="577690" cy="55258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87E094-E615-FC41-B6E3-D010C7FFBBA4}"/>
              </a:ext>
            </a:extLst>
          </p:cNvPr>
          <p:cNvSpPr txBox="1"/>
          <p:nvPr/>
        </p:nvSpPr>
        <p:spPr>
          <a:xfrm>
            <a:off x="539261" y="3867127"/>
            <a:ext cx="2343911" cy="584775"/>
          </a:xfrm>
          <a:prstGeom prst="rect">
            <a:avLst/>
          </a:prstGeom>
          <a:noFill/>
          <a:ln w="38100">
            <a:noFill/>
          </a:ln>
        </p:spPr>
        <p:txBody>
          <a:bodyPr wrap="none" rtlCol="0">
            <a:spAutoFit/>
          </a:bodyPr>
          <a:lstStyle/>
          <a:p>
            <a:r>
              <a:rPr lang="en-US" sz="3200" dirty="0">
                <a:solidFill>
                  <a:schemeClr val="accent6"/>
                </a:solidFill>
              </a:rPr>
              <a:t>Link function</a:t>
            </a:r>
          </a:p>
        </p:txBody>
      </p:sp>
      <p:sp>
        <p:nvSpPr>
          <p:cNvPr id="10" name="TextBox 9">
            <a:extLst>
              <a:ext uri="{FF2B5EF4-FFF2-40B4-BE49-F238E27FC236}">
                <a16:creationId xmlns:a16="http://schemas.microsoft.com/office/drawing/2014/main" id="{69312503-1211-4A43-A823-0BAF7E60701F}"/>
              </a:ext>
            </a:extLst>
          </p:cNvPr>
          <p:cNvSpPr txBox="1"/>
          <p:nvPr/>
        </p:nvSpPr>
        <p:spPr>
          <a:xfrm>
            <a:off x="2148582" y="5437109"/>
            <a:ext cx="3332002" cy="584775"/>
          </a:xfrm>
          <a:prstGeom prst="rect">
            <a:avLst/>
          </a:prstGeom>
          <a:noFill/>
          <a:ln w="38100">
            <a:noFill/>
          </a:ln>
        </p:spPr>
        <p:txBody>
          <a:bodyPr wrap="none" rtlCol="0">
            <a:spAutoFit/>
          </a:bodyPr>
          <a:lstStyle/>
          <a:p>
            <a:r>
              <a:rPr lang="en-US" sz="3200" dirty="0">
                <a:solidFill>
                  <a:schemeClr val="accent1"/>
                </a:solidFill>
              </a:rPr>
              <a:t>Outcome response</a:t>
            </a:r>
          </a:p>
        </p:txBody>
      </p:sp>
      <p:cxnSp>
        <p:nvCxnSpPr>
          <p:cNvPr id="11" name="Straight Arrow Connector 10">
            <a:extLst>
              <a:ext uri="{FF2B5EF4-FFF2-40B4-BE49-F238E27FC236}">
                <a16:creationId xmlns:a16="http://schemas.microsoft.com/office/drawing/2014/main" id="{7427E35C-98A4-D448-9BA4-B3C485EA382A}"/>
              </a:ext>
            </a:extLst>
          </p:cNvPr>
          <p:cNvCxnSpPr>
            <a:cxnSpLocks/>
            <a:stCxn id="10" idx="0"/>
          </p:cNvCxnSpPr>
          <p:nvPr/>
        </p:nvCxnSpPr>
        <p:spPr>
          <a:xfrm flipH="1" flipV="1">
            <a:off x="3153508" y="3351201"/>
            <a:ext cx="661075" cy="20859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A125E7-3AF2-4D4E-859E-11D9039E0E16}"/>
              </a:ext>
            </a:extLst>
          </p:cNvPr>
          <p:cNvSpPr txBox="1"/>
          <p:nvPr/>
        </p:nvSpPr>
        <p:spPr>
          <a:xfrm>
            <a:off x="4386526" y="3948295"/>
            <a:ext cx="5274073" cy="1077218"/>
          </a:xfrm>
          <a:prstGeom prst="rect">
            <a:avLst/>
          </a:prstGeom>
          <a:noFill/>
          <a:ln w="38100">
            <a:noFill/>
          </a:ln>
        </p:spPr>
        <p:txBody>
          <a:bodyPr wrap="none" rtlCol="0">
            <a:spAutoFit/>
          </a:bodyPr>
          <a:lstStyle/>
          <a:p>
            <a:pPr algn="ctr"/>
            <a:r>
              <a:rPr lang="en-US" sz="3200" dirty="0">
                <a:solidFill>
                  <a:schemeClr val="accent3"/>
                </a:solidFill>
              </a:rPr>
              <a:t>Predictors </a:t>
            </a:r>
          </a:p>
          <a:p>
            <a:pPr algn="ctr"/>
            <a:r>
              <a:rPr lang="en-US" sz="3200" dirty="0">
                <a:solidFill>
                  <a:schemeClr val="accent3"/>
                </a:solidFill>
              </a:rPr>
              <a:t>(same as in regular regression)</a:t>
            </a:r>
          </a:p>
        </p:txBody>
      </p:sp>
      <p:sp>
        <p:nvSpPr>
          <p:cNvPr id="17" name="Right Brace 16">
            <a:extLst>
              <a:ext uri="{FF2B5EF4-FFF2-40B4-BE49-F238E27FC236}">
                <a16:creationId xmlns:a16="http://schemas.microsoft.com/office/drawing/2014/main" id="{EBEAC2C7-8324-5848-A700-4BA965073994}"/>
              </a:ext>
            </a:extLst>
          </p:cNvPr>
          <p:cNvSpPr/>
          <p:nvPr/>
        </p:nvSpPr>
        <p:spPr>
          <a:xfrm rot="5400000">
            <a:off x="6847717" y="1068396"/>
            <a:ext cx="351692" cy="5369179"/>
          </a:xfrm>
          <a:prstGeom prst="righ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17577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Review The Gist of GLMs</a:t>
            </a:r>
          </a:p>
        </p:txBody>
      </p:sp>
      <p:sp>
        <p:nvSpPr>
          <p:cNvPr id="3" name="TextBox 2">
            <a:extLst>
              <a:ext uri="{FF2B5EF4-FFF2-40B4-BE49-F238E27FC236}">
                <a16:creationId xmlns:a16="http://schemas.microsoft.com/office/drawing/2014/main" id="{2C238556-9D9D-B64C-8776-058F3718A838}"/>
              </a:ext>
            </a:extLst>
          </p:cNvPr>
          <p:cNvSpPr txBox="1"/>
          <p:nvPr/>
        </p:nvSpPr>
        <p:spPr>
          <a:xfrm>
            <a:off x="838198" y="1288776"/>
            <a:ext cx="10181493" cy="400110"/>
          </a:xfrm>
          <a:prstGeom prst="rect">
            <a:avLst/>
          </a:prstGeom>
          <a:noFill/>
        </p:spPr>
        <p:txBody>
          <a:bodyPr wrap="square" rtlCol="0">
            <a:spAutoFit/>
          </a:bodyPr>
          <a:lstStyle/>
          <a:p>
            <a:r>
              <a:rPr lang="en-US" sz="2000" dirty="0"/>
              <a:t>We model the expected value of the model in a different way than regular regression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9AD8F6-5E4C-9E48-9219-D2A1E6948B9B}"/>
                  </a:ext>
                </a:extLst>
              </p:cNvPr>
              <p:cNvSpPr txBox="1"/>
              <p:nvPr/>
            </p:nvSpPr>
            <p:spPr>
              <a:xfrm>
                <a:off x="2148582" y="2612537"/>
                <a:ext cx="7559569"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accent6"/>
                          </a:solidFill>
                          <a:latin typeface="Cambria Math" panose="02040503050406030204" pitchFamily="18" charset="0"/>
                        </a:rPr>
                        <m:t>𝑔</m:t>
                      </m:r>
                      <m:r>
                        <a:rPr lang="en-US" sz="4800" b="0" i="1" smtClean="0">
                          <a:solidFill>
                            <a:schemeClr val="accent6"/>
                          </a:solidFill>
                          <a:latin typeface="Cambria Math" panose="02040503050406030204" pitchFamily="18" charset="0"/>
                        </a:rPr>
                        <m:t>(</m:t>
                      </m:r>
                      <m:sSub>
                        <m:sSubPr>
                          <m:ctrlPr>
                            <a:rPr lang="en-US" sz="4800" b="0" i="1" smtClean="0">
                              <a:solidFill>
                                <a:schemeClr val="accent1"/>
                              </a:solidFill>
                              <a:latin typeface="Cambria Math" panose="02040503050406030204" pitchFamily="18" charset="0"/>
                            </a:rPr>
                          </m:ctrlPr>
                        </m:sSubPr>
                        <m:e>
                          <m:r>
                            <a:rPr lang="en-US" sz="4800" b="0" i="1" smtClean="0">
                              <a:solidFill>
                                <a:schemeClr val="accent1"/>
                              </a:solidFill>
                              <a:latin typeface="Cambria Math" panose="02040503050406030204" pitchFamily="18" charset="0"/>
                            </a:rPr>
                            <m:t>𝑌</m:t>
                          </m:r>
                        </m:e>
                        <m:sub>
                          <m:r>
                            <a:rPr lang="en-US" sz="4800" b="0" i="1" smtClean="0">
                              <a:solidFill>
                                <a:schemeClr val="accent1"/>
                              </a:solidFill>
                              <a:latin typeface="Cambria Math" panose="02040503050406030204" pitchFamily="18" charset="0"/>
                            </a:rPr>
                            <m:t>𝑖</m:t>
                          </m:r>
                        </m:sub>
                      </m:sSub>
                      <m:r>
                        <a:rPr lang="en-US" sz="4800" b="0" i="1" smtClean="0">
                          <a:solidFill>
                            <a:schemeClr val="accent6"/>
                          </a:solidFill>
                          <a:latin typeface="Cambria Math" panose="02040503050406030204" pitchFamily="18" charset="0"/>
                        </a:rPr>
                        <m:t>)</m:t>
                      </m:r>
                      <m:r>
                        <a:rPr lang="en-US" sz="4800" b="0" i="1" smtClean="0">
                          <a:latin typeface="Cambria Math" panose="02040503050406030204" pitchFamily="18" charset="0"/>
                        </a:rPr>
                        <m:t>=</m:t>
                      </m:r>
                      <m:sSub>
                        <m:sSubPr>
                          <m:ctrlPr>
                            <a:rPr lang="en-US" sz="4800" b="0" i="1" smtClean="0">
                              <a:solidFill>
                                <a:schemeClr val="bg1">
                                  <a:lumMod val="75000"/>
                                </a:schemeClr>
                              </a:solidFill>
                              <a:latin typeface="Cambria Math" panose="02040503050406030204" pitchFamily="18" charset="0"/>
                            </a:rPr>
                          </m:ctrlPr>
                        </m:sSubPr>
                        <m:e>
                          <m:r>
                            <a:rPr lang="en-US" sz="4800" b="0" i="1" smtClean="0">
                              <a:solidFill>
                                <a:schemeClr val="bg1">
                                  <a:lumMod val="75000"/>
                                </a:schemeClr>
                              </a:solidFill>
                              <a:latin typeface="Cambria Math" panose="02040503050406030204" pitchFamily="18" charset="0"/>
                            </a:rPr>
                            <m:t>𝛽</m:t>
                          </m:r>
                        </m:e>
                        <m:sub>
                          <m:r>
                            <a:rPr lang="en-US" sz="4800" b="0" i="1" smtClean="0">
                              <a:solidFill>
                                <a:schemeClr val="bg1">
                                  <a:lumMod val="75000"/>
                                </a:schemeClr>
                              </a:solidFill>
                              <a:latin typeface="Cambria Math" panose="02040503050406030204" pitchFamily="18" charset="0"/>
                            </a:rPr>
                            <m:t>0</m:t>
                          </m:r>
                        </m:sub>
                      </m:sSub>
                      <m:r>
                        <a:rPr lang="en-US" sz="4800" b="0" i="1" smtClean="0">
                          <a:solidFill>
                            <a:schemeClr val="bg1">
                              <a:lumMod val="75000"/>
                            </a:schemeClr>
                          </a:solidFill>
                          <a:latin typeface="Cambria Math" panose="02040503050406030204" pitchFamily="18" charset="0"/>
                        </a:rPr>
                        <m:t>+</m:t>
                      </m:r>
                      <m:sSub>
                        <m:sSubPr>
                          <m:ctrlPr>
                            <a:rPr lang="en-US" sz="4800" b="0" i="1" smtClean="0">
                              <a:solidFill>
                                <a:schemeClr val="bg1">
                                  <a:lumMod val="75000"/>
                                </a:schemeClr>
                              </a:solidFill>
                              <a:latin typeface="Cambria Math" panose="02040503050406030204" pitchFamily="18" charset="0"/>
                            </a:rPr>
                          </m:ctrlPr>
                        </m:sSubPr>
                        <m:e>
                          <m:r>
                            <a:rPr lang="en-US" sz="4800" b="0" i="1" smtClean="0">
                              <a:solidFill>
                                <a:schemeClr val="bg1">
                                  <a:lumMod val="75000"/>
                                </a:schemeClr>
                              </a:solidFill>
                              <a:latin typeface="Cambria Math" panose="02040503050406030204" pitchFamily="18" charset="0"/>
                            </a:rPr>
                            <m:t>𝛽</m:t>
                          </m:r>
                        </m:e>
                        <m:sub>
                          <m:r>
                            <a:rPr lang="en-US" sz="4800" b="0" i="1" smtClean="0">
                              <a:solidFill>
                                <a:schemeClr val="bg1">
                                  <a:lumMod val="75000"/>
                                </a:schemeClr>
                              </a:solidFill>
                              <a:latin typeface="Cambria Math" panose="02040503050406030204" pitchFamily="18" charset="0"/>
                            </a:rPr>
                            <m:t>1</m:t>
                          </m:r>
                        </m:sub>
                      </m:sSub>
                      <m:r>
                        <a:rPr lang="en-US" sz="4800" b="0" i="1" smtClean="0">
                          <a:solidFill>
                            <a:schemeClr val="bg1">
                              <a:lumMod val="75000"/>
                            </a:schemeClr>
                          </a:solidFill>
                          <a:latin typeface="Cambria Math" panose="02040503050406030204" pitchFamily="18" charset="0"/>
                        </a:rPr>
                        <m:t> </m:t>
                      </m:r>
                      <m:sSub>
                        <m:sSubPr>
                          <m:ctrlPr>
                            <a:rPr lang="en-US" sz="4800" b="0" i="1" smtClean="0">
                              <a:solidFill>
                                <a:schemeClr val="bg1">
                                  <a:lumMod val="75000"/>
                                </a:schemeClr>
                              </a:solidFill>
                              <a:latin typeface="Cambria Math" panose="02040503050406030204" pitchFamily="18" charset="0"/>
                            </a:rPr>
                          </m:ctrlPr>
                        </m:sSubPr>
                        <m:e>
                          <m:r>
                            <a:rPr lang="en-US" sz="4800" b="0" i="1" smtClean="0">
                              <a:solidFill>
                                <a:schemeClr val="bg1">
                                  <a:lumMod val="75000"/>
                                </a:schemeClr>
                              </a:solidFill>
                              <a:latin typeface="Cambria Math" panose="02040503050406030204" pitchFamily="18" charset="0"/>
                            </a:rPr>
                            <m:t>𝑋</m:t>
                          </m:r>
                        </m:e>
                        <m:sub>
                          <m:r>
                            <a:rPr lang="en-US" sz="4800" b="0" i="1" smtClean="0">
                              <a:solidFill>
                                <a:schemeClr val="bg1">
                                  <a:lumMod val="75000"/>
                                </a:schemeClr>
                              </a:solidFill>
                              <a:latin typeface="Cambria Math" panose="02040503050406030204" pitchFamily="18" charset="0"/>
                            </a:rPr>
                            <m:t>1</m:t>
                          </m:r>
                        </m:sub>
                      </m:sSub>
                      <m:r>
                        <a:rPr lang="en-US" sz="4800" b="0" i="1" smtClean="0">
                          <a:solidFill>
                            <a:schemeClr val="bg1">
                              <a:lumMod val="75000"/>
                            </a:schemeClr>
                          </a:solidFill>
                          <a:latin typeface="Cambria Math" panose="02040503050406030204" pitchFamily="18" charset="0"/>
                        </a:rPr>
                        <m:t>+ …+</m:t>
                      </m:r>
                      <m:sSub>
                        <m:sSubPr>
                          <m:ctrlPr>
                            <a:rPr lang="en-US" sz="4800" b="0" i="1" smtClean="0">
                              <a:solidFill>
                                <a:schemeClr val="bg1">
                                  <a:lumMod val="75000"/>
                                </a:schemeClr>
                              </a:solidFill>
                              <a:latin typeface="Cambria Math" panose="02040503050406030204" pitchFamily="18" charset="0"/>
                            </a:rPr>
                          </m:ctrlPr>
                        </m:sSubPr>
                        <m:e>
                          <m:r>
                            <a:rPr lang="en-US" sz="4800" b="0" i="1" smtClean="0">
                              <a:solidFill>
                                <a:schemeClr val="bg1">
                                  <a:lumMod val="75000"/>
                                </a:schemeClr>
                              </a:solidFill>
                              <a:latin typeface="Cambria Math" panose="02040503050406030204" pitchFamily="18" charset="0"/>
                            </a:rPr>
                            <m:t>𝜖</m:t>
                          </m:r>
                        </m:e>
                        <m:sub>
                          <m:r>
                            <a:rPr lang="en-US" sz="4800" b="0" i="1" smtClean="0">
                              <a:solidFill>
                                <a:schemeClr val="bg1">
                                  <a:lumMod val="75000"/>
                                </a:schemeClr>
                              </a:solidFill>
                              <a:latin typeface="Cambria Math" panose="02040503050406030204" pitchFamily="18" charset="0"/>
                            </a:rPr>
                            <m:t>𝑖</m:t>
                          </m:r>
                        </m:sub>
                      </m:sSub>
                    </m:oMath>
                  </m:oMathPara>
                </a14:m>
                <a:endParaRPr lang="en-US" sz="4800" dirty="0"/>
              </a:p>
            </p:txBody>
          </p:sp>
        </mc:Choice>
        <mc:Fallback xmlns="">
          <p:sp>
            <p:nvSpPr>
              <p:cNvPr id="6" name="TextBox 5">
                <a:extLst>
                  <a:ext uri="{FF2B5EF4-FFF2-40B4-BE49-F238E27FC236}">
                    <a16:creationId xmlns:a16="http://schemas.microsoft.com/office/drawing/2014/main" id="{949AD8F6-5E4C-9E48-9219-D2A1E6948B9B}"/>
                  </a:ext>
                </a:extLst>
              </p:cNvPr>
              <p:cNvSpPr txBox="1">
                <a:spLocks noRot="1" noChangeAspect="1" noMove="1" noResize="1" noEditPoints="1" noAdjustHandles="1" noChangeArrowheads="1" noChangeShapeType="1" noTextEdit="1"/>
              </p:cNvSpPr>
              <p:nvPr/>
            </p:nvSpPr>
            <p:spPr>
              <a:xfrm>
                <a:off x="2148582" y="2612537"/>
                <a:ext cx="7559569" cy="738664"/>
              </a:xfrm>
              <a:prstGeom prst="rect">
                <a:avLst/>
              </a:prstGeom>
              <a:blipFill>
                <a:blip r:embed="rId3"/>
                <a:stretch>
                  <a:fillRect l="-1342" t="-6780" r="-168" b="-35593"/>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C4923325-3902-B34C-A4C2-FD03C4B1D697}"/>
              </a:ext>
            </a:extLst>
          </p:cNvPr>
          <p:cNvCxnSpPr/>
          <p:nvPr/>
        </p:nvCxnSpPr>
        <p:spPr>
          <a:xfrm flipV="1">
            <a:off x="1570892" y="3351201"/>
            <a:ext cx="577690" cy="55258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87E094-E615-FC41-B6E3-D010C7FFBBA4}"/>
              </a:ext>
            </a:extLst>
          </p:cNvPr>
          <p:cNvSpPr txBox="1"/>
          <p:nvPr/>
        </p:nvSpPr>
        <p:spPr>
          <a:xfrm>
            <a:off x="539261" y="3867127"/>
            <a:ext cx="2343911" cy="584775"/>
          </a:xfrm>
          <a:prstGeom prst="rect">
            <a:avLst/>
          </a:prstGeom>
          <a:noFill/>
          <a:ln w="38100">
            <a:noFill/>
          </a:ln>
        </p:spPr>
        <p:txBody>
          <a:bodyPr wrap="none" rtlCol="0">
            <a:spAutoFit/>
          </a:bodyPr>
          <a:lstStyle/>
          <a:p>
            <a:r>
              <a:rPr lang="en-US" sz="3200" dirty="0">
                <a:solidFill>
                  <a:schemeClr val="accent6"/>
                </a:solidFill>
              </a:rPr>
              <a:t>Link function</a:t>
            </a:r>
          </a:p>
        </p:txBody>
      </p:sp>
      <p:sp>
        <p:nvSpPr>
          <p:cNvPr id="10" name="TextBox 9">
            <a:extLst>
              <a:ext uri="{FF2B5EF4-FFF2-40B4-BE49-F238E27FC236}">
                <a16:creationId xmlns:a16="http://schemas.microsoft.com/office/drawing/2014/main" id="{69312503-1211-4A43-A823-0BAF7E60701F}"/>
              </a:ext>
            </a:extLst>
          </p:cNvPr>
          <p:cNvSpPr txBox="1"/>
          <p:nvPr/>
        </p:nvSpPr>
        <p:spPr>
          <a:xfrm>
            <a:off x="2148582" y="5437109"/>
            <a:ext cx="3332002" cy="584775"/>
          </a:xfrm>
          <a:prstGeom prst="rect">
            <a:avLst/>
          </a:prstGeom>
          <a:noFill/>
          <a:ln w="38100">
            <a:noFill/>
          </a:ln>
        </p:spPr>
        <p:txBody>
          <a:bodyPr wrap="none" rtlCol="0">
            <a:spAutoFit/>
          </a:bodyPr>
          <a:lstStyle/>
          <a:p>
            <a:r>
              <a:rPr lang="en-US" sz="3200" dirty="0">
                <a:solidFill>
                  <a:schemeClr val="accent1"/>
                </a:solidFill>
              </a:rPr>
              <a:t>Outcome response</a:t>
            </a:r>
          </a:p>
        </p:txBody>
      </p:sp>
      <p:cxnSp>
        <p:nvCxnSpPr>
          <p:cNvPr id="11" name="Straight Arrow Connector 10">
            <a:extLst>
              <a:ext uri="{FF2B5EF4-FFF2-40B4-BE49-F238E27FC236}">
                <a16:creationId xmlns:a16="http://schemas.microsoft.com/office/drawing/2014/main" id="{7427E35C-98A4-D448-9BA4-B3C485EA382A}"/>
              </a:ext>
            </a:extLst>
          </p:cNvPr>
          <p:cNvCxnSpPr>
            <a:cxnSpLocks/>
            <a:stCxn id="10" idx="0"/>
          </p:cNvCxnSpPr>
          <p:nvPr/>
        </p:nvCxnSpPr>
        <p:spPr>
          <a:xfrm flipH="1" flipV="1">
            <a:off x="3153508" y="3351201"/>
            <a:ext cx="661075" cy="208590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7A125E7-3AF2-4D4E-859E-11D9039E0E16}"/>
              </a:ext>
            </a:extLst>
          </p:cNvPr>
          <p:cNvSpPr txBox="1"/>
          <p:nvPr/>
        </p:nvSpPr>
        <p:spPr>
          <a:xfrm>
            <a:off x="4386526" y="3948295"/>
            <a:ext cx="5274073" cy="1077218"/>
          </a:xfrm>
          <a:prstGeom prst="rect">
            <a:avLst/>
          </a:prstGeom>
          <a:noFill/>
          <a:ln w="38100">
            <a:noFill/>
          </a:ln>
        </p:spPr>
        <p:txBody>
          <a:bodyPr wrap="none" rtlCol="0">
            <a:spAutoFit/>
          </a:bodyPr>
          <a:lstStyle/>
          <a:p>
            <a:pPr algn="ctr"/>
            <a:r>
              <a:rPr lang="en-US" sz="3200" dirty="0">
                <a:solidFill>
                  <a:schemeClr val="bg1">
                    <a:lumMod val="75000"/>
                  </a:schemeClr>
                </a:solidFill>
              </a:rPr>
              <a:t>Predictors </a:t>
            </a:r>
          </a:p>
          <a:p>
            <a:pPr algn="ctr"/>
            <a:r>
              <a:rPr lang="en-US" sz="3200" dirty="0">
                <a:solidFill>
                  <a:schemeClr val="bg1">
                    <a:lumMod val="75000"/>
                  </a:schemeClr>
                </a:solidFill>
              </a:rPr>
              <a:t>(same as in regular regression)</a:t>
            </a:r>
          </a:p>
        </p:txBody>
      </p:sp>
      <p:sp>
        <p:nvSpPr>
          <p:cNvPr id="17" name="Right Brace 16">
            <a:extLst>
              <a:ext uri="{FF2B5EF4-FFF2-40B4-BE49-F238E27FC236}">
                <a16:creationId xmlns:a16="http://schemas.microsoft.com/office/drawing/2014/main" id="{EBEAC2C7-8324-5848-A700-4BA965073994}"/>
              </a:ext>
            </a:extLst>
          </p:cNvPr>
          <p:cNvSpPr/>
          <p:nvPr/>
        </p:nvSpPr>
        <p:spPr>
          <a:xfrm rot="5400000">
            <a:off x="6847717" y="1068396"/>
            <a:ext cx="351692" cy="5369179"/>
          </a:xfrm>
          <a:prstGeom prst="rightBrac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lumMod val="75000"/>
                </a:schemeClr>
              </a:solidFill>
            </a:endParaRPr>
          </a:p>
        </p:txBody>
      </p:sp>
      <p:pic>
        <p:nvPicPr>
          <p:cNvPr id="13" name="Picture 12">
            <a:extLst>
              <a:ext uri="{FF2B5EF4-FFF2-40B4-BE49-F238E27FC236}">
                <a16:creationId xmlns:a16="http://schemas.microsoft.com/office/drawing/2014/main" id="{10C8DBDF-6502-2247-9C2A-6A39089DFC18}"/>
              </a:ext>
            </a:extLst>
          </p:cNvPr>
          <p:cNvPicPr>
            <a:picLocks noChangeAspect="1"/>
          </p:cNvPicPr>
          <p:nvPr/>
        </p:nvPicPr>
        <p:blipFill>
          <a:blip r:embed="rId4"/>
          <a:stretch>
            <a:fillRect/>
          </a:stretch>
        </p:blipFill>
        <p:spPr>
          <a:xfrm>
            <a:off x="5987739" y="1663381"/>
            <a:ext cx="5981700" cy="4978400"/>
          </a:xfrm>
          <a:prstGeom prst="rect">
            <a:avLst/>
          </a:prstGeom>
        </p:spPr>
      </p:pic>
    </p:spTree>
    <p:extLst>
      <p:ext uri="{BB962C8B-B14F-4D97-AF65-F5344CB8AC3E}">
        <p14:creationId xmlns:p14="http://schemas.microsoft.com/office/powerpoint/2010/main" val="22857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Review Logistic Regression</a:t>
            </a:r>
          </a:p>
        </p:txBody>
      </p:sp>
      <p:sp>
        <p:nvSpPr>
          <p:cNvPr id="3" name="TextBox 2">
            <a:extLst>
              <a:ext uri="{FF2B5EF4-FFF2-40B4-BE49-F238E27FC236}">
                <a16:creationId xmlns:a16="http://schemas.microsoft.com/office/drawing/2014/main" id="{2C238556-9D9D-B64C-8776-058F3718A838}"/>
              </a:ext>
            </a:extLst>
          </p:cNvPr>
          <p:cNvSpPr txBox="1"/>
          <p:nvPr/>
        </p:nvSpPr>
        <p:spPr>
          <a:xfrm>
            <a:off x="838198" y="1257998"/>
            <a:ext cx="10181493" cy="461665"/>
          </a:xfrm>
          <a:prstGeom prst="rect">
            <a:avLst/>
          </a:prstGeom>
          <a:noFill/>
        </p:spPr>
        <p:txBody>
          <a:bodyPr wrap="square" rtlCol="0">
            <a:spAutoFit/>
          </a:bodyPr>
          <a:lstStyle/>
          <a:p>
            <a:r>
              <a:rPr lang="en-US" sz="2400" dirty="0"/>
              <a:t>Logistic regression is a particular type of GLM</a:t>
            </a:r>
          </a:p>
        </p:txBody>
      </p:sp>
      <p:sp>
        <p:nvSpPr>
          <p:cNvPr id="10" name="TextBox 9">
            <a:extLst>
              <a:ext uri="{FF2B5EF4-FFF2-40B4-BE49-F238E27FC236}">
                <a16:creationId xmlns:a16="http://schemas.microsoft.com/office/drawing/2014/main" id="{162715A6-8E22-8A45-BFE4-E814B7C4B0C3}"/>
              </a:ext>
            </a:extLst>
          </p:cNvPr>
          <p:cNvSpPr txBox="1"/>
          <p:nvPr/>
        </p:nvSpPr>
        <p:spPr>
          <a:xfrm>
            <a:off x="838196" y="2028825"/>
            <a:ext cx="4257675" cy="954107"/>
          </a:xfrm>
          <a:prstGeom prst="rect">
            <a:avLst/>
          </a:prstGeom>
          <a:noFill/>
        </p:spPr>
        <p:txBody>
          <a:bodyPr wrap="square" rtlCol="0">
            <a:spAutoFit/>
          </a:bodyPr>
          <a:lstStyle/>
          <a:p>
            <a:r>
              <a:rPr lang="en-US" sz="2800" dirty="0">
                <a:solidFill>
                  <a:schemeClr val="accent3"/>
                </a:solidFill>
              </a:rPr>
              <a:t>The outcome is binary (dichotomous)</a:t>
            </a:r>
          </a:p>
        </p:txBody>
      </p:sp>
      <p:cxnSp>
        <p:nvCxnSpPr>
          <p:cNvPr id="14" name="Straight Arrow Connector 13">
            <a:extLst>
              <a:ext uri="{FF2B5EF4-FFF2-40B4-BE49-F238E27FC236}">
                <a16:creationId xmlns:a16="http://schemas.microsoft.com/office/drawing/2014/main" id="{85154730-7E82-A54B-8521-B1A3D00EAFBA}"/>
              </a:ext>
            </a:extLst>
          </p:cNvPr>
          <p:cNvCxnSpPr>
            <a:cxnSpLocks/>
          </p:cNvCxnSpPr>
          <p:nvPr/>
        </p:nvCxnSpPr>
        <p:spPr>
          <a:xfrm flipV="1">
            <a:off x="4271963" y="2028825"/>
            <a:ext cx="1800225" cy="444254"/>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5C8133C-2D5B-5746-9EF8-391723B4DC58}"/>
              </a:ext>
            </a:extLst>
          </p:cNvPr>
          <p:cNvCxnSpPr>
            <a:cxnSpLocks/>
          </p:cNvCxnSpPr>
          <p:nvPr/>
        </p:nvCxnSpPr>
        <p:spPr>
          <a:xfrm>
            <a:off x="4271963" y="2473079"/>
            <a:ext cx="1800225" cy="349909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76C7C4B-FBD6-1142-9118-A46EEB83AF34}"/>
              </a:ext>
            </a:extLst>
          </p:cNvPr>
          <p:cNvSpPr txBox="1"/>
          <p:nvPr/>
        </p:nvSpPr>
        <p:spPr>
          <a:xfrm>
            <a:off x="838197" y="3196246"/>
            <a:ext cx="4257675" cy="3231654"/>
          </a:xfrm>
          <a:prstGeom prst="rect">
            <a:avLst/>
          </a:prstGeom>
          <a:noFill/>
        </p:spPr>
        <p:txBody>
          <a:bodyPr wrap="square" rtlCol="0">
            <a:spAutoFit/>
          </a:bodyPr>
          <a:lstStyle/>
          <a:p>
            <a:r>
              <a:rPr lang="en-US" sz="2800" dirty="0">
                <a:solidFill>
                  <a:schemeClr val="accent4"/>
                </a:solidFill>
              </a:rPr>
              <a:t>The predicted values (predicted probabilities) are along an S shaped curve</a:t>
            </a:r>
          </a:p>
          <a:p>
            <a:pPr marL="457200" indent="-457200">
              <a:buFont typeface="Arial" panose="020B0604020202020204" pitchFamily="34" charset="0"/>
              <a:buChar char="•"/>
            </a:pPr>
            <a:r>
              <a:rPr lang="en-US" sz="2400" dirty="0">
                <a:solidFill>
                  <a:schemeClr val="accent4"/>
                </a:solidFill>
              </a:rPr>
              <a:t>Makes it so the predictions are never less than 0 or more than 1</a:t>
            </a:r>
          </a:p>
          <a:p>
            <a:pPr marL="457200" indent="-457200">
              <a:buFont typeface="Arial" panose="020B0604020202020204" pitchFamily="34" charset="0"/>
              <a:buChar char="•"/>
            </a:pPr>
            <a:r>
              <a:rPr lang="en-US" sz="2400" dirty="0">
                <a:solidFill>
                  <a:schemeClr val="accent4"/>
                </a:solidFill>
              </a:rPr>
              <a:t>Often matches how probabilities probably work</a:t>
            </a:r>
          </a:p>
        </p:txBody>
      </p:sp>
      <p:pic>
        <p:nvPicPr>
          <p:cNvPr id="5" name="Picture 4">
            <a:extLst>
              <a:ext uri="{FF2B5EF4-FFF2-40B4-BE49-F238E27FC236}">
                <a16:creationId xmlns:a16="http://schemas.microsoft.com/office/drawing/2014/main" id="{E0CDCEB6-B33B-D042-94F5-43D52E709922}"/>
              </a:ext>
            </a:extLst>
          </p:cNvPr>
          <p:cNvPicPr>
            <a:picLocks noChangeAspect="1"/>
          </p:cNvPicPr>
          <p:nvPr/>
        </p:nvPicPr>
        <p:blipFill>
          <a:blip r:embed="rId3"/>
          <a:stretch>
            <a:fillRect/>
          </a:stretch>
        </p:blipFill>
        <p:spPr>
          <a:xfrm>
            <a:off x="6210300" y="1733427"/>
            <a:ext cx="5981700" cy="4978400"/>
          </a:xfrm>
          <a:prstGeom prst="rect">
            <a:avLst/>
          </a:prstGeom>
        </p:spPr>
      </p:pic>
    </p:spTree>
    <p:extLst>
      <p:ext uri="{BB962C8B-B14F-4D97-AF65-F5344CB8AC3E}">
        <p14:creationId xmlns:p14="http://schemas.microsoft.com/office/powerpoint/2010/main" val="56288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Review Logistic Regression</a:t>
            </a:r>
          </a:p>
        </p:txBody>
      </p:sp>
      <p:sp>
        <p:nvSpPr>
          <p:cNvPr id="3" name="TextBox 2">
            <a:extLst>
              <a:ext uri="{FF2B5EF4-FFF2-40B4-BE49-F238E27FC236}">
                <a16:creationId xmlns:a16="http://schemas.microsoft.com/office/drawing/2014/main" id="{2C238556-9D9D-B64C-8776-058F3718A838}"/>
              </a:ext>
            </a:extLst>
          </p:cNvPr>
          <p:cNvSpPr txBox="1"/>
          <p:nvPr/>
        </p:nvSpPr>
        <p:spPr>
          <a:xfrm>
            <a:off x="838198" y="1257998"/>
            <a:ext cx="10181493" cy="461665"/>
          </a:xfrm>
          <a:prstGeom prst="rect">
            <a:avLst/>
          </a:prstGeom>
          <a:noFill/>
        </p:spPr>
        <p:txBody>
          <a:bodyPr wrap="square" rtlCol="0">
            <a:spAutoFit/>
          </a:bodyPr>
          <a:lstStyle/>
          <a:p>
            <a:r>
              <a:rPr lang="en-US" sz="2400" dirty="0"/>
              <a:t>Logistic regression is a particular type of GLM</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99B8F99-3B00-2D45-BED1-D837CAD8D25B}"/>
                  </a:ext>
                </a:extLst>
              </p:cNvPr>
              <p:cNvSpPr txBox="1"/>
              <p:nvPr/>
            </p:nvSpPr>
            <p:spPr>
              <a:xfrm>
                <a:off x="2217799" y="2219758"/>
                <a:ext cx="8524257"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b="0" i="1" smtClean="0">
                          <a:solidFill>
                            <a:schemeClr val="accent6"/>
                          </a:solidFill>
                          <a:latin typeface="Cambria Math" panose="02040503050406030204" pitchFamily="18" charset="0"/>
                        </a:rPr>
                        <m:t>𝑙𝑜𝑔𝑖𝑡</m:t>
                      </m:r>
                      <m:d>
                        <m:dPr>
                          <m:ctrlPr>
                            <a:rPr lang="en-US" sz="4800" b="0" i="1" smtClean="0">
                              <a:solidFill>
                                <a:schemeClr val="accent1"/>
                              </a:solidFill>
                              <a:latin typeface="Cambria Math" panose="02040503050406030204" pitchFamily="18" charset="0"/>
                            </a:rPr>
                          </m:ctrlPr>
                        </m:dPr>
                        <m:e>
                          <m:sSub>
                            <m:sSubPr>
                              <m:ctrlPr>
                                <a:rPr lang="en-US" sz="4800" b="0" i="1" smtClean="0">
                                  <a:solidFill>
                                    <a:schemeClr val="accent1"/>
                                  </a:solidFill>
                                  <a:latin typeface="Cambria Math" panose="02040503050406030204" pitchFamily="18" charset="0"/>
                                </a:rPr>
                              </m:ctrlPr>
                            </m:sSubPr>
                            <m:e>
                              <m:r>
                                <a:rPr lang="en-US" sz="4800" b="0" i="1" smtClean="0">
                                  <a:solidFill>
                                    <a:schemeClr val="accent1"/>
                                  </a:solidFill>
                                  <a:latin typeface="Cambria Math" panose="02040503050406030204" pitchFamily="18" charset="0"/>
                                </a:rPr>
                                <m:t>𝑌</m:t>
                              </m:r>
                            </m:e>
                            <m:sub>
                              <m:r>
                                <a:rPr lang="en-US" sz="4800" b="0" i="1" smtClean="0">
                                  <a:solidFill>
                                    <a:schemeClr val="accent1"/>
                                  </a:solidFill>
                                  <a:latin typeface="Cambria Math" panose="02040503050406030204" pitchFamily="18" charset="0"/>
                                </a:rPr>
                                <m:t>𝑖</m:t>
                              </m:r>
                            </m:sub>
                          </m:sSub>
                        </m:e>
                      </m:d>
                      <m:r>
                        <a:rPr lang="en-US" sz="4800" b="0" i="1" smtClean="0">
                          <a:solidFill>
                            <a:schemeClr val="accent1"/>
                          </a:solidFill>
                          <a:latin typeface="Cambria Math" panose="02040503050406030204" pitchFamily="18" charset="0"/>
                        </a:rPr>
                        <m:t>=</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𝛽</m:t>
                          </m:r>
                        </m:e>
                        <m:sub>
                          <m:r>
                            <a:rPr lang="en-US" sz="4800" b="0" i="1" smtClean="0">
                              <a:solidFill>
                                <a:schemeClr val="accent3"/>
                              </a:solidFill>
                              <a:latin typeface="Cambria Math" panose="02040503050406030204" pitchFamily="18" charset="0"/>
                            </a:rPr>
                            <m:t>0</m:t>
                          </m:r>
                        </m:sub>
                      </m:sSub>
                      <m:r>
                        <a:rPr lang="en-US" sz="4800" b="0" i="1" smtClean="0">
                          <a:solidFill>
                            <a:schemeClr val="accent3"/>
                          </a:solidFill>
                          <a:latin typeface="Cambria Math" panose="02040503050406030204" pitchFamily="18" charset="0"/>
                        </a:rPr>
                        <m:t>+</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𝛽</m:t>
                          </m:r>
                        </m:e>
                        <m:sub>
                          <m:r>
                            <a:rPr lang="en-US" sz="4800" b="0" i="1" smtClean="0">
                              <a:solidFill>
                                <a:schemeClr val="accent3"/>
                              </a:solidFill>
                              <a:latin typeface="Cambria Math" panose="02040503050406030204" pitchFamily="18" charset="0"/>
                            </a:rPr>
                            <m:t>1</m:t>
                          </m:r>
                        </m:sub>
                      </m:sSub>
                      <m:r>
                        <a:rPr lang="en-US" sz="4800" b="0" i="1" smtClean="0">
                          <a:solidFill>
                            <a:schemeClr val="accent3"/>
                          </a:solidFill>
                          <a:latin typeface="Cambria Math" panose="02040503050406030204" pitchFamily="18" charset="0"/>
                        </a:rPr>
                        <m:t> </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𝑋</m:t>
                          </m:r>
                        </m:e>
                        <m:sub>
                          <m:r>
                            <a:rPr lang="en-US" sz="4800" b="0" i="1" smtClean="0">
                              <a:solidFill>
                                <a:schemeClr val="accent3"/>
                              </a:solidFill>
                              <a:latin typeface="Cambria Math" panose="02040503050406030204" pitchFamily="18" charset="0"/>
                            </a:rPr>
                            <m:t>1</m:t>
                          </m:r>
                        </m:sub>
                      </m:sSub>
                      <m:r>
                        <a:rPr lang="en-US" sz="4800" b="0" i="1" smtClean="0">
                          <a:solidFill>
                            <a:schemeClr val="accent3"/>
                          </a:solidFill>
                          <a:latin typeface="Cambria Math" panose="02040503050406030204" pitchFamily="18" charset="0"/>
                        </a:rPr>
                        <m:t>+ …+</m:t>
                      </m:r>
                      <m:sSub>
                        <m:sSubPr>
                          <m:ctrlPr>
                            <a:rPr lang="en-US" sz="4800" b="0" i="1" smtClean="0">
                              <a:solidFill>
                                <a:schemeClr val="accent3"/>
                              </a:solidFill>
                              <a:latin typeface="Cambria Math" panose="02040503050406030204" pitchFamily="18" charset="0"/>
                            </a:rPr>
                          </m:ctrlPr>
                        </m:sSubPr>
                        <m:e>
                          <m:r>
                            <a:rPr lang="en-US" sz="4800" b="0" i="1" smtClean="0">
                              <a:solidFill>
                                <a:schemeClr val="accent3"/>
                              </a:solidFill>
                              <a:latin typeface="Cambria Math" panose="02040503050406030204" pitchFamily="18" charset="0"/>
                            </a:rPr>
                            <m:t>𝜖</m:t>
                          </m:r>
                        </m:e>
                        <m:sub>
                          <m:r>
                            <a:rPr lang="en-US" sz="4800" b="0" i="1" smtClean="0">
                              <a:solidFill>
                                <a:schemeClr val="accent3"/>
                              </a:solidFill>
                              <a:latin typeface="Cambria Math" panose="02040503050406030204" pitchFamily="18" charset="0"/>
                            </a:rPr>
                            <m:t>𝑖</m:t>
                          </m:r>
                        </m:sub>
                      </m:sSub>
                    </m:oMath>
                  </m:oMathPara>
                </a14:m>
                <a:endParaRPr lang="en-US" sz="4800" dirty="0">
                  <a:solidFill>
                    <a:schemeClr val="accent1"/>
                  </a:solidFill>
                </a:endParaRPr>
              </a:p>
            </p:txBody>
          </p:sp>
        </mc:Choice>
        <mc:Fallback xmlns="">
          <p:sp>
            <p:nvSpPr>
              <p:cNvPr id="4" name="TextBox 3">
                <a:extLst>
                  <a:ext uri="{FF2B5EF4-FFF2-40B4-BE49-F238E27FC236}">
                    <a16:creationId xmlns:a16="http://schemas.microsoft.com/office/drawing/2014/main" id="{D99B8F99-3B00-2D45-BED1-D837CAD8D25B}"/>
                  </a:ext>
                </a:extLst>
              </p:cNvPr>
              <p:cNvSpPr txBox="1">
                <a:spLocks noRot="1" noChangeAspect="1" noMove="1" noResize="1" noEditPoints="1" noAdjustHandles="1" noChangeArrowheads="1" noChangeShapeType="1" noTextEdit="1"/>
              </p:cNvSpPr>
              <p:nvPr/>
            </p:nvSpPr>
            <p:spPr>
              <a:xfrm>
                <a:off x="2217799" y="2219758"/>
                <a:ext cx="8524257" cy="738664"/>
              </a:xfrm>
              <a:prstGeom prst="rect">
                <a:avLst/>
              </a:prstGeom>
              <a:blipFill>
                <a:blip r:embed="rId3"/>
                <a:stretch>
                  <a:fillRect l="-2083" t="-6780" b="-35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D3F92C-1CA0-D342-9C88-651131A28A3A}"/>
                  </a:ext>
                </a:extLst>
              </p:cNvPr>
              <p:cNvSpPr txBox="1"/>
              <p:nvPr/>
            </p:nvSpPr>
            <p:spPr>
              <a:xfrm>
                <a:off x="2217799" y="3609639"/>
                <a:ext cx="2168414" cy="9324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b="0" i="1" smtClean="0">
                              <a:solidFill>
                                <a:schemeClr val="accent1"/>
                              </a:solidFill>
                              <a:latin typeface="Cambria Math" panose="02040503050406030204" pitchFamily="18" charset="0"/>
                            </a:rPr>
                          </m:ctrlPr>
                        </m:funcPr>
                        <m:fName>
                          <m:r>
                            <m:rPr>
                              <m:sty m:val="p"/>
                            </m:rPr>
                            <a:rPr lang="en-US" sz="3200" b="0" i="0" smtClean="0">
                              <a:solidFill>
                                <a:schemeClr val="accent6"/>
                              </a:solidFill>
                              <a:latin typeface="Cambria Math" panose="02040503050406030204" pitchFamily="18" charset="0"/>
                            </a:rPr>
                            <m:t>log</m:t>
                          </m:r>
                        </m:fName>
                        <m:e>
                          <m:d>
                            <m:dPr>
                              <m:ctrlPr>
                                <a:rPr lang="en-US" sz="3200" b="0" i="1" smtClean="0">
                                  <a:solidFill>
                                    <a:schemeClr val="accent1"/>
                                  </a:solidFill>
                                  <a:latin typeface="Cambria Math" panose="02040503050406030204" pitchFamily="18" charset="0"/>
                                </a:rPr>
                              </m:ctrlPr>
                            </m:dPr>
                            <m:e>
                              <m:f>
                                <m:fPr>
                                  <m:ctrlPr>
                                    <a:rPr lang="en-US" sz="3200" b="0" i="1" smtClean="0">
                                      <a:solidFill>
                                        <a:schemeClr val="accent1"/>
                                      </a:solidFill>
                                      <a:latin typeface="Cambria Math" panose="02040503050406030204" pitchFamily="18" charset="0"/>
                                    </a:rPr>
                                  </m:ctrlPr>
                                </m:fPr>
                                <m:num>
                                  <m:r>
                                    <a:rPr lang="en-US" sz="3200" b="0" i="1" smtClean="0">
                                      <a:solidFill>
                                        <a:schemeClr val="accent1"/>
                                      </a:solidFill>
                                      <a:latin typeface="Cambria Math" panose="02040503050406030204" pitchFamily="18" charset="0"/>
                                    </a:rPr>
                                    <m:t>𝑃</m:t>
                                  </m:r>
                                </m:num>
                                <m:den>
                                  <m:r>
                                    <a:rPr lang="en-US" sz="3200" b="0" i="1" smtClean="0">
                                      <a:solidFill>
                                        <a:schemeClr val="accent1"/>
                                      </a:solidFill>
                                      <a:latin typeface="Cambria Math" panose="02040503050406030204" pitchFamily="18" charset="0"/>
                                    </a:rPr>
                                    <m:t>1 −</m:t>
                                  </m:r>
                                  <m:r>
                                    <a:rPr lang="en-US" sz="3200" b="0" i="1" smtClean="0">
                                      <a:solidFill>
                                        <a:schemeClr val="accent1"/>
                                      </a:solidFill>
                                      <a:latin typeface="Cambria Math" panose="02040503050406030204" pitchFamily="18" charset="0"/>
                                    </a:rPr>
                                    <m:t>𝑃</m:t>
                                  </m:r>
                                </m:den>
                              </m:f>
                            </m:e>
                          </m:d>
                        </m:e>
                      </m:func>
                    </m:oMath>
                  </m:oMathPara>
                </a14:m>
                <a:endParaRPr lang="en-US" sz="3200" dirty="0">
                  <a:solidFill>
                    <a:schemeClr val="accent1"/>
                  </a:solidFill>
                </a:endParaRPr>
              </a:p>
            </p:txBody>
          </p:sp>
        </mc:Choice>
        <mc:Fallback xmlns="">
          <p:sp>
            <p:nvSpPr>
              <p:cNvPr id="5" name="TextBox 4">
                <a:extLst>
                  <a:ext uri="{FF2B5EF4-FFF2-40B4-BE49-F238E27FC236}">
                    <a16:creationId xmlns:a16="http://schemas.microsoft.com/office/drawing/2014/main" id="{2FD3F92C-1CA0-D342-9C88-651131A28A3A}"/>
                  </a:ext>
                </a:extLst>
              </p:cNvPr>
              <p:cNvSpPr txBox="1">
                <a:spLocks noRot="1" noChangeAspect="1" noMove="1" noResize="1" noEditPoints="1" noAdjustHandles="1" noChangeArrowheads="1" noChangeShapeType="1" noTextEdit="1"/>
              </p:cNvSpPr>
              <p:nvPr/>
            </p:nvSpPr>
            <p:spPr>
              <a:xfrm>
                <a:off x="2217799" y="3609639"/>
                <a:ext cx="2168414" cy="932435"/>
              </a:xfrm>
              <a:prstGeom prst="rect">
                <a:avLst/>
              </a:prstGeom>
              <a:blipFill>
                <a:blip r:embed="rId4"/>
                <a:stretch>
                  <a:fillRect l="-5848" b="-28000"/>
                </a:stretch>
              </a:blipFill>
            </p:spPr>
            <p:txBody>
              <a:bodyPr/>
              <a:lstStyle/>
              <a:p>
                <a:r>
                  <a:rPr lang="en-US">
                    <a:noFill/>
                  </a:rPr>
                  <a:t> </a:t>
                </a:r>
              </a:p>
            </p:txBody>
          </p:sp>
        </mc:Fallback>
      </mc:AlternateContent>
      <p:sp>
        <p:nvSpPr>
          <p:cNvPr id="7" name="Left Brace 6">
            <a:extLst>
              <a:ext uri="{FF2B5EF4-FFF2-40B4-BE49-F238E27FC236}">
                <a16:creationId xmlns:a16="http://schemas.microsoft.com/office/drawing/2014/main" id="{D5D9185F-4422-B343-BA90-EDE840AA7C3B}"/>
              </a:ext>
            </a:extLst>
          </p:cNvPr>
          <p:cNvSpPr/>
          <p:nvPr/>
        </p:nvSpPr>
        <p:spPr>
          <a:xfrm rot="16200000">
            <a:off x="3219346" y="2000354"/>
            <a:ext cx="348972" cy="2567353"/>
          </a:xfrm>
          <a:prstGeom prst="leftBrace">
            <a:avLst/>
          </a:prstGeom>
          <a:ln w="38100">
            <a:solidFill>
              <a:srgbClr val="1C231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41F203EC-A114-4A4E-AF42-21A38950FF18}"/>
              </a:ext>
            </a:extLst>
          </p:cNvPr>
          <p:cNvSpPr txBox="1"/>
          <p:nvPr/>
        </p:nvSpPr>
        <p:spPr>
          <a:xfrm>
            <a:off x="5134707" y="3609639"/>
            <a:ext cx="6495318" cy="1261884"/>
          </a:xfrm>
          <a:prstGeom prst="rect">
            <a:avLst/>
          </a:prstGeom>
          <a:noFill/>
        </p:spPr>
        <p:txBody>
          <a:bodyPr wrap="square" rtlCol="0">
            <a:spAutoFit/>
          </a:bodyPr>
          <a:lstStyle/>
          <a:p>
            <a:r>
              <a:rPr lang="en-US" sz="2800" dirty="0"/>
              <a:t>The results then are in terms of </a:t>
            </a:r>
            <a:r>
              <a:rPr lang="en-US" sz="2800" dirty="0">
                <a:solidFill>
                  <a:schemeClr val="accent6"/>
                </a:solidFill>
              </a:rPr>
              <a:t>”logits” </a:t>
            </a:r>
            <a:r>
              <a:rPr lang="en-US" sz="2800" dirty="0"/>
              <a:t>or the </a:t>
            </a:r>
            <a:r>
              <a:rPr lang="en-US" sz="2800" dirty="0">
                <a:solidFill>
                  <a:schemeClr val="accent6"/>
                </a:solidFill>
              </a:rPr>
              <a:t>”log-odds” </a:t>
            </a:r>
            <a:r>
              <a:rPr lang="en-US" sz="2800" dirty="0"/>
              <a:t>of a positive response </a:t>
            </a:r>
            <a:r>
              <a:rPr lang="en-US" sz="2000" dirty="0"/>
              <a:t>(gives us the S shape for the predicted values)</a:t>
            </a:r>
            <a:endParaRPr lang="en-US" sz="2800" dirty="0"/>
          </a:p>
        </p:txBody>
      </p:sp>
      <p:cxnSp>
        <p:nvCxnSpPr>
          <p:cNvPr id="11" name="Straight Arrow Connector 10">
            <a:extLst>
              <a:ext uri="{FF2B5EF4-FFF2-40B4-BE49-F238E27FC236}">
                <a16:creationId xmlns:a16="http://schemas.microsoft.com/office/drawing/2014/main" id="{AA6E42B4-304C-D14C-9E76-338FA067CABF}"/>
              </a:ext>
            </a:extLst>
          </p:cNvPr>
          <p:cNvCxnSpPr/>
          <p:nvPr/>
        </p:nvCxnSpPr>
        <p:spPr>
          <a:xfrm flipH="1">
            <a:off x="4478215" y="4075856"/>
            <a:ext cx="6564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BC1FE7B-654F-4B43-8FE9-4E34C38D837C}"/>
                  </a:ext>
                </a:extLst>
              </p:cNvPr>
              <p:cNvSpPr txBox="1"/>
              <p:nvPr/>
            </p:nvSpPr>
            <p:spPr>
              <a:xfrm>
                <a:off x="838197" y="5159413"/>
                <a:ext cx="10181493" cy="1200329"/>
              </a:xfrm>
              <a:prstGeom prst="rect">
                <a:avLst/>
              </a:prstGeom>
              <a:noFill/>
            </p:spPr>
            <p:txBody>
              <a:bodyPr wrap="square" rtlCol="0">
                <a:spAutoFit/>
              </a:bodyPr>
              <a:lstStyle/>
              <a:p>
                <a:r>
                  <a:rPr lang="en-US" sz="3600" dirty="0"/>
                  <a:t>For a one-unit increase in </a:t>
                </a:r>
                <a14:m>
                  <m:oMath xmlns:m="http://schemas.openxmlformats.org/officeDocument/2006/math">
                    <m:sSub>
                      <m:sSubPr>
                        <m:ctrlPr>
                          <a:rPr lang="en-US" sz="3600" i="1">
                            <a:solidFill>
                              <a:schemeClr val="accent3"/>
                            </a:solidFill>
                            <a:latin typeface="Cambria Math" panose="02040503050406030204" pitchFamily="18" charset="0"/>
                          </a:rPr>
                        </m:ctrlPr>
                      </m:sSubPr>
                      <m:e>
                        <m:r>
                          <a:rPr lang="en-US" sz="3600" i="1">
                            <a:solidFill>
                              <a:schemeClr val="accent3"/>
                            </a:solidFill>
                            <a:latin typeface="Cambria Math" panose="02040503050406030204" pitchFamily="18" charset="0"/>
                          </a:rPr>
                          <m:t>𝑋</m:t>
                        </m:r>
                      </m:e>
                      <m:sub>
                        <m:r>
                          <a:rPr lang="en-US" sz="3600" i="1">
                            <a:solidFill>
                              <a:schemeClr val="accent3"/>
                            </a:solidFill>
                            <a:latin typeface="Cambria Math" panose="02040503050406030204" pitchFamily="18" charset="0"/>
                          </a:rPr>
                          <m:t>1</m:t>
                        </m:r>
                      </m:sub>
                    </m:sSub>
                  </m:oMath>
                </a14:m>
                <a:r>
                  <a:rPr lang="en-US" sz="3600" dirty="0"/>
                  <a:t>, there is an associated </a:t>
                </a:r>
                <a14:m>
                  <m:oMath xmlns:m="http://schemas.openxmlformats.org/officeDocument/2006/math">
                    <m:sSub>
                      <m:sSubPr>
                        <m:ctrlPr>
                          <a:rPr lang="en-US" sz="3600" i="1">
                            <a:solidFill>
                              <a:schemeClr val="accent3"/>
                            </a:solidFill>
                            <a:latin typeface="Cambria Math" panose="02040503050406030204" pitchFamily="18" charset="0"/>
                          </a:rPr>
                        </m:ctrlPr>
                      </m:sSubPr>
                      <m:e>
                        <m:r>
                          <a:rPr lang="en-US" sz="3600" i="1">
                            <a:solidFill>
                              <a:schemeClr val="accent3"/>
                            </a:solidFill>
                            <a:latin typeface="Cambria Math" panose="02040503050406030204" pitchFamily="18" charset="0"/>
                          </a:rPr>
                          <m:t>𝛽</m:t>
                        </m:r>
                      </m:e>
                      <m:sub>
                        <m:r>
                          <a:rPr lang="en-US" sz="3600" i="1">
                            <a:solidFill>
                              <a:schemeClr val="accent3"/>
                            </a:solidFill>
                            <a:latin typeface="Cambria Math" panose="02040503050406030204" pitchFamily="18" charset="0"/>
                          </a:rPr>
                          <m:t>1</m:t>
                        </m:r>
                      </m:sub>
                    </m:sSub>
                  </m:oMath>
                </a14:m>
                <a:r>
                  <a:rPr lang="en-US" sz="3600" dirty="0"/>
                  <a:t> change in the log odds of the outcome</a:t>
                </a:r>
              </a:p>
            </p:txBody>
          </p:sp>
        </mc:Choice>
        <mc:Fallback xmlns="">
          <p:sp>
            <p:nvSpPr>
              <p:cNvPr id="12" name="TextBox 11">
                <a:extLst>
                  <a:ext uri="{FF2B5EF4-FFF2-40B4-BE49-F238E27FC236}">
                    <a16:creationId xmlns:a16="http://schemas.microsoft.com/office/drawing/2014/main" id="{2BC1FE7B-654F-4B43-8FE9-4E34C38D837C}"/>
                  </a:ext>
                </a:extLst>
              </p:cNvPr>
              <p:cNvSpPr txBox="1">
                <a:spLocks noRot="1" noChangeAspect="1" noMove="1" noResize="1" noEditPoints="1" noAdjustHandles="1" noChangeArrowheads="1" noChangeShapeType="1" noTextEdit="1"/>
              </p:cNvSpPr>
              <p:nvPr/>
            </p:nvSpPr>
            <p:spPr>
              <a:xfrm>
                <a:off x="838197" y="5159413"/>
                <a:ext cx="10181493" cy="1200329"/>
              </a:xfrm>
              <a:prstGeom prst="rect">
                <a:avLst/>
              </a:prstGeom>
              <a:blipFill>
                <a:blip r:embed="rId5"/>
                <a:stretch>
                  <a:fillRect l="-1743" t="-7292" b="-16667"/>
                </a:stretch>
              </a:blipFill>
            </p:spPr>
            <p:txBody>
              <a:bodyPr/>
              <a:lstStyle/>
              <a:p>
                <a:r>
                  <a:rPr lang="en-US">
                    <a:noFill/>
                  </a:rPr>
                  <a:t> </a:t>
                </a:r>
              </a:p>
            </p:txBody>
          </p:sp>
        </mc:Fallback>
      </mc:AlternateContent>
    </p:spTree>
    <p:extLst>
      <p:ext uri="{BB962C8B-B14F-4D97-AF65-F5344CB8AC3E}">
        <p14:creationId xmlns:p14="http://schemas.microsoft.com/office/powerpoint/2010/main" val="33878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Logistic Regression</a:t>
            </a:r>
          </a:p>
        </p:txBody>
      </p:sp>
      <p:sp>
        <p:nvSpPr>
          <p:cNvPr id="4" name="TextBox 3">
            <a:extLst>
              <a:ext uri="{FF2B5EF4-FFF2-40B4-BE49-F238E27FC236}">
                <a16:creationId xmlns:a16="http://schemas.microsoft.com/office/drawing/2014/main" id="{6E221CD3-ED10-434B-B5AF-48ECE7B6FA78}"/>
              </a:ext>
            </a:extLst>
          </p:cNvPr>
          <p:cNvSpPr txBox="1"/>
          <p:nvPr/>
        </p:nvSpPr>
        <p:spPr>
          <a:xfrm>
            <a:off x="838199" y="1304165"/>
            <a:ext cx="8398838" cy="369332"/>
          </a:xfrm>
          <a:prstGeom prst="rect">
            <a:avLst/>
          </a:prstGeom>
          <a:noFill/>
        </p:spPr>
        <p:txBody>
          <a:bodyPr wrap="none" rtlCol="0">
            <a:spAutoFit/>
          </a:bodyPr>
          <a:lstStyle/>
          <a:p>
            <a:r>
              <a:rPr lang="en-US" dirty="0"/>
              <a:t>Since log-odds is not all that intuitive, let’s talk about other ways to interpret the results</a:t>
            </a:r>
          </a:p>
        </p:txBody>
      </p:sp>
      <p:sp>
        <p:nvSpPr>
          <p:cNvPr id="5" name="TextBox 4">
            <a:extLst>
              <a:ext uri="{FF2B5EF4-FFF2-40B4-BE49-F238E27FC236}">
                <a16:creationId xmlns:a16="http://schemas.microsoft.com/office/drawing/2014/main" id="{6867C908-BEEC-304D-9ED4-41AD26D5897C}"/>
              </a:ext>
            </a:extLst>
          </p:cNvPr>
          <p:cNvSpPr txBox="1"/>
          <p:nvPr/>
        </p:nvSpPr>
        <p:spPr>
          <a:xfrm>
            <a:off x="826818" y="2319828"/>
            <a:ext cx="2411750" cy="646331"/>
          </a:xfrm>
          <a:prstGeom prst="rect">
            <a:avLst/>
          </a:prstGeom>
          <a:solidFill>
            <a:schemeClr val="accent4">
              <a:lumMod val="20000"/>
              <a:lumOff val="80000"/>
            </a:schemeClr>
          </a:solidFill>
        </p:spPr>
        <p:txBody>
          <a:bodyPr wrap="square" rtlCol="0">
            <a:spAutoFit/>
          </a:bodyPr>
          <a:lstStyle/>
          <a:p>
            <a:r>
              <a:rPr lang="en-US" sz="3600" dirty="0">
                <a:solidFill>
                  <a:schemeClr val="accent4"/>
                </a:solidFill>
              </a:rPr>
              <a:t>Odds Ratios</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A1F7CC-3F6B-1648-88F7-E2939B016DD5}"/>
                  </a:ext>
                </a:extLst>
              </p:cNvPr>
              <p:cNvSpPr txBox="1"/>
              <p:nvPr/>
            </p:nvSpPr>
            <p:spPr>
              <a:xfrm>
                <a:off x="826819" y="2966159"/>
                <a:ext cx="6831282" cy="1217641"/>
              </a:xfrm>
              <a:prstGeom prst="rect">
                <a:avLst/>
              </a:prstGeom>
              <a:noFill/>
            </p:spPr>
            <p:txBody>
              <a:bodyPr wrap="square" rtlCol="0">
                <a:spAutoFit/>
              </a:bodyPr>
              <a:lstStyle/>
              <a:p>
                <a:r>
                  <a:rPr lang="en-US" sz="2400" dirty="0">
                    <a:solidFill>
                      <a:schemeClr val="accent4"/>
                    </a:solidFill>
                  </a:rPr>
                  <a:t>Exponentiate the coefficients for OR </a:t>
                </a:r>
                <a:r>
                  <a:rPr lang="en-US" sz="2400" dirty="0">
                    <a:solidFill>
                      <a:schemeClr val="accent4"/>
                    </a:solidFill>
                    <a:sym typeface="Wingdings" pitchFamily="2" charset="2"/>
                  </a:rPr>
                  <a:t> </a:t>
                </a:r>
                <a14:m>
                  <m:oMath xmlns:m="http://schemas.openxmlformats.org/officeDocument/2006/math">
                    <m:sSup>
                      <m:sSupPr>
                        <m:ctrlPr>
                          <a:rPr lang="en-US" sz="2400" b="0" i="1" smtClean="0">
                            <a:solidFill>
                              <a:schemeClr val="accent4"/>
                            </a:solidFill>
                            <a:latin typeface="Cambria Math" panose="02040503050406030204" pitchFamily="18" charset="0"/>
                            <a:sym typeface="Wingdings" pitchFamily="2" charset="2"/>
                          </a:rPr>
                        </m:ctrlPr>
                      </m:sSupPr>
                      <m:e>
                        <m:r>
                          <a:rPr lang="en-US" sz="2400" b="0" i="1" smtClean="0">
                            <a:solidFill>
                              <a:schemeClr val="accent4"/>
                            </a:solidFill>
                            <a:latin typeface="Cambria Math" panose="02040503050406030204" pitchFamily="18" charset="0"/>
                            <a:sym typeface="Wingdings" pitchFamily="2" charset="2"/>
                          </a:rPr>
                          <m:t>𝑒</m:t>
                        </m:r>
                      </m:e>
                      <m:sup>
                        <m:sSub>
                          <m:sSubPr>
                            <m:ctrlPr>
                              <a:rPr lang="en-US" sz="2400" b="0" i="1" smtClean="0">
                                <a:solidFill>
                                  <a:schemeClr val="accent4"/>
                                </a:solidFill>
                                <a:latin typeface="Cambria Math" panose="02040503050406030204" pitchFamily="18" charset="0"/>
                                <a:sym typeface="Wingdings" pitchFamily="2" charset="2"/>
                              </a:rPr>
                            </m:ctrlPr>
                          </m:sSubPr>
                          <m:e>
                            <m:r>
                              <a:rPr lang="en-US" sz="2400" b="0" i="1" smtClean="0">
                                <a:solidFill>
                                  <a:schemeClr val="accent4"/>
                                </a:solidFill>
                                <a:latin typeface="Cambria Math" panose="02040503050406030204" pitchFamily="18" charset="0"/>
                                <a:sym typeface="Wingdings" pitchFamily="2" charset="2"/>
                              </a:rPr>
                              <m:t>𝛽</m:t>
                            </m:r>
                          </m:e>
                          <m:sub>
                            <m:r>
                              <a:rPr lang="en-US" sz="2400" b="0" i="1" smtClean="0">
                                <a:solidFill>
                                  <a:schemeClr val="accent4"/>
                                </a:solidFill>
                                <a:latin typeface="Cambria Math" panose="02040503050406030204" pitchFamily="18" charset="0"/>
                                <a:sym typeface="Wingdings" pitchFamily="2" charset="2"/>
                              </a:rPr>
                              <m:t>1</m:t>
                            </m:r>
                          </m:sub>
                        </m:sSub>
                      </m:sup>
                    </m:sSup>
                  </m:oMath>
                </a14:m>
                <a:r>
                  <a:rPr lang="en-US" sz="2400" dirty="0">
                    <a:solidFill>
                      <a:schemeClr val="accent4"/>
                    </a:solidFill>
                  </a:rPr>
                  <a:t> </a:t>
                </a:r>
              </a:p>
              <a:p>
                <a:r>
                  <a:rPr lang="en-US" sz="2400" dirty="0">
                    <a:solidFill>
                      <a:schemeClr val="accent4"/>
                    </a:solidFill>
                  </a:rPr>
                  <a:t>Can be slightly biased (Mood, 2010) but are the most common way to interpret logistic regression</a:t>
                </a:r>
              </a:p>
            </p:txBody>
          </p:sp>
        </mc:Choice>
        <mc:Fallback xmlns="">
          <p:sp>
            <p:nvSpPr>
              <p:cNvPr id="10" name="TextBox 9">
                <a:extLst>
                  <a:ext uri="{FF2B5EF4-FFF2-40B4-BE49-F238E27FC236}">
                    <a16:creationId xmlns:a16="http://schemas.microsoft.com/office/drawing/2014/main" id="{E0A1F7CC-3F6B-1648-88F7-E2939B016DD5}"/>
                  </a:ext>
                </a:extLst>
              </p:cNvPr>
              <p:cNvSpPr txBox="1">
                <a:spLocks noRot="1" noChangeAspect="1" noMove="1" noResize="1" noEditPoints="1" noAdjustHandles="1" noChangeArrowheads="1" noChangeShapeType="1" noTextEdit="1"/>
              </p:cNvSpPr>
              <p:nvPr/>
            </p:nvSpPr>
            <p:spPr>
              <a:xfrm>
                <a:off x="826819" y="2966159"/>
                <a:ext cx="6831282" cy="1217641"/>
              </a:xfrm>
              <a:prstGeom prst="rect">
                <a:avLst/>
              </a:prstGeom>
              <a:blipFill>
                <a:blip r:embed="rId4"/>
                <a:stretch>
                  <a:fillRect l="-1299" t="-3125" b="-9375"/>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BBB20972-C25E-564D-8F63-B5B0C03C1EFE}"/>
              </a:ext>
            </a:extLst>
          </p:cNvPr>
          <p:cNvSpPr txBox="1"/>
          <p:nvPr/>
        </p:nvSpPr>
        <p:spPr>
          <a:xfrm>
            <a:off x="826818" y="4183800"/>
            <a:ext cx="10049257" cy="1077218"/>
          </a:xfrm>
          <a:prstGeom prst="rect">
            <a:avLst/>
          </a:prstGeom>
          <a:solidFill>
            <a:schemeClr val="accent5"/>
          </a:solidFill>
          <a:ln>
            <a:solidFill>
              <a:schemeClr val="accent5"/>
            </a:solidFill>
          </a:ln>
        </p:spPr>
        <p:txBody>
          <a:bodyPr wrap="square" rtlCol="0">
            <a:spAutoFit/>
          </a:bodyPr>
          <a:lstStyle/>
          <a:p>
            <a:r>
              <a:rPr lang="en-US" sz="3600" dirty="0">
                <a:solidFill>
                  <a:schemeClr val="bg1"/>
                </a:solidFill>
              </a:rPr>
              <a:t>What are odds? </a:t>
            </a:r>
          </a:p>
          <a:p>
            <a:r>
              <a:rPr lang="en-US" sz="2800" dirty="0">
                <a:solidFill>
                  <a:schemeClr val="bg1"/>
                </a:solidFill>
              </a:rPr>
              <a:t>What are the odds of winning if your probability of winning is 60%?</a:t>
            </a:r>
          </a:p>
        </p:txBody>
      </p:sp>
      <p:sp>
        <p:nvSpPr>
          <p:cNvPr id="12" name="TextBox 11">
            <a:extLst>
              <a:ext uri="{FF2B5EF4-FFF2-40B4-BE49-F238E27FC236}">
                <a16:creationId xmlns:a16="http://schemas.microsoft.com/office/drawing/2014/main" id="{93108CA6-9D9C-DE48-91DE-19290A9DDD71}"/>
              </a:ext>
            </a:extLst>
          </p:cNvPr>
          <p:cNvSpPr txBox="1"/>
          <p:nvPr/>
        </p:nvSpPr>
        <p:spPr>
          <a:xfrm>
            <a:off x="826817" y="5325511"/>
            <a:ext cx="10049257" cy="1508105"/>
          </a:xfrm>
          <a:prstGeom prst="rect">
            <a:avLst/>
          </a:prstGeom>
          <a:solidFill>
            <a:schemeClr val="accent3">
              <a:lumMod val="75000"/>
            </a:schemeClr>
          </a:solidFill>
          <a:ln>
            <a:solidFill>
              <a:schemeClr val="accent3">
                <a:lumMod val="75000"/>
              </a:schemeClr>
            </a:solidFill>
          </a:ln>
        </p:spPr>
        <p:txBody>
          <a:bodyPr wrap="square" rtlCol="0">
            <a:spAutoFit/>
          </a:bodyPr>
          <a:lstStyle/>
          <a:p>
            <a:r>
              <a:rPr lang="en-US" sz="3600" dirty="0">
                <a:solidFill>
                  <a:schemeClr val="bg1"/>
                </a:solidFill>
              </a:rPr>
              <a:t>Odds Ratio is a ratio of odds</a:t>
            </a:r>
          </a:p>
          <a:p>
            <a:r>
              <a:rPr lang="en-US" sz="2800" dirty="0">
                <a:solidFill>
                  <a:schemeClr val="bg1"/>
                </a:solidFill>
              </a:rPr>
              <a:t>What is the OR of winning when you are older than 65 (prob = 60%) compared to when you are younger than 65 (prob = 20%)?</a:t>
            </a:r>
          </a:p>
        </p:txBody>
      </p:sp>
    </p:spTree>
    <p:extLst>
      <p:ext uri="{BB962C8B-B14F-4D97-AF65-F5344CB8AC3E}">
        <p14:creationId xmlns:p14="http://schemas.microsoft.com/office/powerpoint/2010/main" val="369333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Logistic Regression</a:t>
            </a:r>
          </a:p>
        </p:txBody>
      </p:sp>
      <p:sp>
        <p:nvSpPr>
          <p:cNvPr id="4" name="TextBox 3">
            <a:extLst>
              <a:ext uri="{FF2B5EF4-FFF2-40B4-BE49-F238E27FC236}">
                <a16:creationId xmlns:a16="http://schemas.microsoft.com/office/drawing/2014/main" id="{6E221CD3-ED10-434B-B5AF-48ECE7B6FA78}"/>
              </a:ext>
            </a:extLst>
          </p:cNvPr>
          <p:cNvSpPr txBox="1"/>
          <p:nvPr/>
        </p:nvSpPr>
        <p:spPr>
          <a:xfrm>
            <a:off x="838199" y="1304165"/>
            <a:ext cx="8398838" cy="369332"/>
          </a:xfrm>
          <a:prstGeom prst="rect">
            <a:avLst/>
          </a:prstGeom>
          <a:noFill/>
        </p:spPr>
        <p:txBody>
          <a:bodyPr wrap="none" rtlCol="0">
            <a:spAutoFit/>
          </a:bodyPr>
          <a:lstStyle/>
          <a:p>
            <a:r>
              <a:rPr lang="en-US" dirty="0"/>
              <a:t>Since log-odds is not all that intuitive, let’s talk about other ways to interpret the results</a:t>
            </a:r>
          </a:p>
        </p:txBody>
      </p:sp>
      <p:sp>
        <p:nvSpPr>
          <p:cNvPr id="5" name="TextBox 4">
            <a:extLst>
              <a:ext uri="{FF2B5EF4-FFF2-40B4-BE49-F238E27FC236}">
                <a16:creationId xmlns:a16="http://schemas.microsoft.com/office/drawing/2014/main" id="{6867C908-BEEC-304D-9ED4-41AD26D5897C}"/>
              </a:ext>
            </a:extLst>
          </p:cNvPr>
          <p:cNvSpPr txBox="1"/>
          <p:nvPr/>
        </p:nvSpPr>
        <p:spPr>
          <a:xfrm>
            <a:off x="826818" y="2319828"/>
            <a:ext cx="2411750" cy="646331"/>
          </a:xfrm>
          <a:prstGeom prst="rect">
            <a:avLst/>
          </a:prstGeom>
          <a:solidFill>
            <a:schemeClr val="accent4">
              <a:lumMod val="20000"/>
              <a:lumOff val="80000"/>
            </a:schemeClr>
          </a:solidFill>
        </p:spPr>
        <p:txBody>
          <a:bodyPr wrap="square" rtlCol="0">
            <a:spAutoFit/>
          </a:bodyPr>
          <a:lstStyle/>
          <a:p>
            <a:r>
              <a:rPr lang="en-US" sz="3600" dirty="0">
                <a:solidFill>
                  <a:schemeClr val="accent4"/>
                </a:solidFill>
              </a:rPr>
              <a:t>Odds Ratios</a:t>
            </a:r>
          </a:p>
        </p:txBody>
      </p:sp>
      <p:sp>
        <p:nvSpPr>
          <p:cNvPr id="6" name="TextBox 5">
            <a:extLst>
              <a:ext uri="{FF2B5EF4-FFF2-40B4-BE49-F238E27FC236}">
                <a16:creationId xmlns:a16="http://schemas.microsoft.com/office/drawing/2014/main" id="{DA2887F1-FEB0-CF4A-A101-DC4F26261A7E}"/>
              </a:ext>
            </a:extLst>
          </p:cNvPr>
          <p:cNvSpPr txBox="1"/>
          <p:nvPr/>
        </p:nvSpPr>
        <p:spPr>
          <a:xfrm>
            <a:off x="826818" y="4741055"/>
            <a:ext cx="4800738" cy="646331"/>
          </a:xfrm>
          <a:prstGeom prst="rect">
            <a:avLst/>
          </a:prstGeom>
          <a:solidFill>
            <a:schemeClr val="accent6">
              <a:lumMod val="20000"/>
              <a:lumOff val="80000"/>
            </a:schemeClr>
          </a:solidFill>
        </p:spPr>
        <p:txBody>
          <a:bodyPr wrap="none" rtlCol="0">
            <a:spAutoFit/>
          </a:bodyPr>
          <a:lstStyle/>
          <a:p>
            <a:r>
              <a:rPr lang="en-US" sz="3600" dirty="0">
                <a:solidFill>
                  <a:schemeClr val="accent6"/>
                </a:solidFill>
              </a:rPr>
              <a:t>Average Marginal Effects</a:t>
            </a:r>
          </a:p>
        </p:txBody>
      </p:sp>
      <p:sp>
        <p:nvSpPr>
          <p:cNvPr id="7" name="TextBox 6">
            <a:extLst>
              <a:ext uri="{FF2B5EF4-FFF2-40B4-BE49-F238E27FC236}">
                <a16:creationId xmlns:a16="http://schemas.microsoft.com/office/drawing/2014/main" id="{268C3320-D457-6A49-A2A0-EFBBA69700C1}"/>
              </a:ext>
            </a:extLst>
          </p:cNvPr>
          <p:cNvSpPr txBox="1"/>
          <p:nvPr/>
        </p:nvSpPr>
        <p:spPr>
          <a:xfrm>
            <a:off x="8593932" y="1934189"/>
            <a:ext cx="2733676" cy="1200329"/>
          </a:xfrm>
          <a:prstGeom prst="rect">
            <a:avLst/>
          </a:prstGeom>
          <a:solidFill>
            <a:schemeClr val="accent3">
              <a:lumMod val="20000"/>
              <a:lumOff val="80000"/>
            </a:schemeClr>
          </a:solidFill>
        </p:spPr>
        <p:txBody>
          <a:bodyPr wrap="square" rtlCol="0">
            <a:spAutoFit/>
          </a:bodyPr>
          <a:lstStyle/>
          <a:p>
            <a:pPr algn="ctr"/>
            <a:r>
              <a:rPr lang="en-US" sz="3600" dirty="0">
                <a:solidFill>
                  <a:schemeClr val="accent3"/>
                </a:solidFill>
              </a:rPr>
              <a:t>Predicted Probabilities</a:t>
            </a:r>
          </a:p>
        </p:txBody>
      </p:sp>
      <p:sp>
        <p:nvSpPr>
          <p:cNvPr id="9" name="TextBox 8">
            <a:extLst>
              <a:ext uri="{FF2B5EF4-FFF2-40B4-BE49-F238E27FC236}">
                <a16:creationId xmlns:a16="http://schemas.microsoft.com/office/drawing/2014/main" id="{355C76C7-3DDA-DA47-AFB8-13CC5C37CF31}"/>
              </a:ext>
            </a:extLst>
          </p:cNvPr>
          <p:cNvSpPr txBox="1"/>
          <p:nvPr/>
        </p:nvSpPr>
        <p:spPr>
          <a:xfrm>
            <a:off x="826818" y="5387386"/>
            <a:ext cx="6307368" cy="830997"/>
          </a:xfrm>
          <a:prstGeom prst="rect">
            <a:avLst/>
          </a:prstGeom>
          <a:noFill/>
        </p:spPr>
        <p:txBody>
          <a:bodyPr wrap="none" rtlCol="0">
            <a:spAutoFit/>
          </a:bodyPr>
          <a:lstStyle/>
          <a:p>
            <a:r>
              <a:rPr lang="en-US" sz="2400" dirty="0">
                <a:solidFill>
                  <a:schemeClr val="accent6"/>
                </a:solidFill>
              </a:rPr>
              <a:t>Use AMEs to get the average effect in the sample</a:t>
            </a:r>
          </a:p>
          <a:p>
            <a:r>
              <a:rPr lang="en-US" sz="2400" dirty="0">
                <a:solidFill>
                  <a:schemeClr val="accent6"/>
                </a:solidFill>
              </a:rPr>
              <a:t>Are less biased than odds ratios (Mood, 2010)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0A1F7CC-3F6B-1648-88F7-E2939B016DD5}"/>
                  </a:ext>
                </a:extLst>
              </p:cNvPr>
              <p:cNvSpPr txBox="1"/>
              <p:nvPr/>
            </p:nvSpPr>
            <p:spPr>
              <a:xfrm>
                <a:off x="826819" y="2966159"/>
                <a:ext cx="6831282" cy="1217641"/>
              </a:xfrm>
              <a:prstGeom prst="rect">
                <a:avLst/>
              </a:prstGeom>
              <a:noFill/>
            </p:spPr>
            <p:txBody>
              <a:bodyPr wrap="square" rtlCol="0">
                <a:spAutoFit/>
              </a:bodyPr>
              <a:lstStyle/>
              <a:p>
                <a:r>
                  <a:rPr lang="en-US" sz="2400" dirty="0">
                    <a:solidFill>
                      <a:schemeClr val="accent4"/>
                    </a:solidFill>
                  </a:rPr>
                  <a:t>Exponentiate the coefficients for OR </a:t>
                </a:r>
                <a:r>
                  <a:rPr lang="en-US" sz="2400" dirty="0">
                    <a:solidFill>
                      <a:schemeClr val="accent4"/>
                    </a:solidFill>
                    <a:sym typeface="Wingdings" pitchFamily="2" charset="2"/>
                  </a:rPr>
                  <a:t> </a:t>
                </a:r>
                <a14:m>
                  <m:oMath xmlns:m="http://schemas.openxmlformats.org/officeDocument/2006/math">
                    <m:sSup>
                      <m:sSupPr>
                        <m:ctrlPr>
                          <a:rPr lang="en-US" sz="2400" b="0" i="1" smtClean="0">
                            <a:solidFill>
                              <a:schemeClr val="accent4"/>
                            </a:solidFill>
                            <a:latin typeface="Cambria Math" panose="02040503050406030204" pitchFamily="18" charset="0"/>
                            <a:sym typeface="Wingdings" pitchFamily="2" charset="2"/>
                          </a:rPr>
                        </m:ctrlPr>
                      </m:sSupPr>
                      <m:e>
                        <m:r>
                          <a:rPr lang="en-US" sz="2400" b="0" i="1" smtClean="0">
                            <a:solidFill>
                              <a:schemeClr val="accent4"/>
                            </a:solidFill>
                            <a:latin typeface="Cambria Math" panose="02040503050406030204" pitchFamily="18" charset="0"/>
                            <a:sym typeface="Wingdings" pitchFamily="2" charset="2"/>
                          </a:rPr>
                          <m:t>𝑒</m:t>
                        </m:r>
                      </m:e>
                      <m:sup>
                        <m:sSub>
                          <m:sSubPr>
                            <m:ctrlPr>
                              <a:rPr lang="en-US" sz="2400" b="0" i="1" smtClean="0">
                                <a:solidFill>
                                  <a:schemeClr val="accent4"/>
                                </a:solidFill>
                                <a:latin typeface="Cambria Math" panose="02040503050406030204" pitchFamily="18" charset="0"/>
                                <a:sym typeface="Wingdings" pitchFamily="2" charset="2"/>
                              </a:rPr>
                            </m:ctrlPr>
                          </m:sSubPr>
                          <m:e>
                            <m:r>
                              <a:rPr lang="en-US" sz="2400" b="0" i="1" smtClean="0">
                                <a:solidFill>
                                  <a:schemeClr val="accent4"/>
                                </a:solidFill>
                                <a:latin typeface="Cambria Math" panose="02040503050406030204" pitchFamily="18" charset="0"/>
                                <a:sym typeface="Wingdings" pitchFamily="2" charset="2"/>
                              </a:rPr>
                              <m:t>𝛽</m:t>
                            </m:r>
                          </m:e>
                          <m:sub>
                            <m:r>
                              <a:rPr lang="en-US" sz="2400" b="0" i="1" smtClean="0">
                                <a:solidFill>
                                  <a:schemeClr val="accent4"/>
                                </a:solidFill>
                                <a:latin typeface="Cambria Math" panose="02040503050406030204" pitchFamily="18" charset="0"/>
                                <a:sym typeface="Wingdings" pitchFamily="2" charset="2"/>
                              </a:rPr>
                              <m:t>1</m:t>
                            </m:r>
                          </m:sub>
                        </m:sSub>
                      </m:sup>
                    </m:sSup>
                  </m:oMath>
                </a14:m>
                <a:r>
                  <a:rPr lang="en-US" sz="2400" dirty="0">
                    <a:solidFill>
                      <a:schemeClr val="accent4"/>
                    </a:solidFill>
                  </a:rPr>
                  <a:t> </a:t>
                </a:r>
              </a:p>
              <a:p>
                <a:r>
                  <a:rPr lang="en-US" sz="2400" dirty="0">
                    <a:solidFill>
                      <a:schemeClr val="accent4"/>
                    </a:solidFill>
                  </a:rPr>
                  <a:t>Can be slightly biased (Mood, 2010) but are the most common way to interpret logistic regression</a:t>
                </a:r>
              </a:p>
            </p:txBody>
          </p:sp>
        </mc:Choice>
        <mc:Fallback xmlns="">
          <p:sp>
            <p:nvSpPr>
              <p:cNvPr id="10" name="TextBox 9">
                <a:extLst>
                  <a:ext uri="{FF2B5EF4-FFF2-40B4-BE49-F238E27FC236}">
                    <a16:creationId xmlns:a16="http://schemas.microsoft.com/office/drawing/2014/main" id="{E0A1F7CC-3F6B-1648-88F7-E2939B016DD5}"/>
                  </a:ext>
                </a:extLst>
              </p:cNvPr>
              <p:cNvSpPr txBox="1">
                <a:spLocks noRot="1" noChangeAspect="1" noMove="1" noResize="1" noEditPoints="1" noAdjustHandles="1" noChangeArrowheads="1" noChangeShapeType="1" noTextEdit="1"/>
              </p:cNvSpPr>
              <p:nvPr/>
            </p:nvSpPr>
            <p:spPr>
              <a:xfrm>
                <a:off x="826819" y="2966159"/>
                <a:ext cx="6831282" cy="1217641"/>
              </a:xfrm>
              <a:prstGeom prst="rect">
                <a:avLst/>
              </a:prstGeom>
              <a:blipFill>
                <a:blip r:embed="rId4"/>
                <a:stretch>
                  <a:fillRect l="-1299" t="-3125" b="-937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7912B57-561E-7D49-B648-2ED7FD7980C5}"/>
              </a:ext>
            </a:extLst>
          </p:cNvPr>
          <p:cNvPicPr>
            <a:picLocks noChangeAspect="1"/>
          </p:cNvPicPr>
          <p:nvPr/>
        </p:nvPicPr>
        <p:blipFill>
          <a:blip r:embed="rId5"/>
          <a:stretch>
            <a:fillRect/>
          </a:stretch>
        </p:blipFill>
        <p:spPr>
          <a:xfrm>
            <a:off x="7837173" y="3253095"/>
            <a:ext cx="3971855" cy="3305663"/>
          </a:xfrm>
          <a:prstGeom prst="rect">
            <a:avLst/>
          </a:prstGeom>
        </p:spPr>
      </p:pic>
    </p:spTree>
    <p:extLst>
      <p:ext uri="{BB962C8B-B14F-4D97-AF65-F5344CB8AC3E}">
        <p14:creationId xmlns:p14="http://schemas.microsoft.com/office/powerpoint/2010/main" val="301762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C5EF-04C6-9843-A223-3160AD473D72}"/>
              </a:ext>
            </a:extLst>
          </p:cNvPr>
          <p:cNvSpPr>
            <a:spLocks noGrp="1"/>
          </p:cNvSpPr>
          <p:nvPr>
            <p:ph type="title"/>
          </p:nvPr>
        </p:nvSpPr>
        <p:spPr>
          <a:xfrm>
            <a:off x="838199" y="365125"/>
            <a:ext cx="10181493" cy="1123706"/>
          </a:xfrm>
        </p:spPr>
        <p:txBody>
          <a:bodyPr>
            <a:noAutofit/>
          </a:bodyPr>
          <a:lstStyle/>
          <a:p>
            <a:r>
              <a:rPr lang="en-US" sz="4000" b="1" dirty="0">
                <a:solidFill>
                  <a:schemeClr val="accent1"/>
                </a:solidFill>
                <a:latin typeface="Georgia" panose="02040502050405020303" pitchFamily="18" charset="0"/>
              </a:rPr>
              <a:t>How Good Is It?</a:t>
            </a:r>
          </a:p>
        </p:txBody>
      </p:sp>
      <p:sp>
        <p:nvSpPr>
          <p:cNvPr id="4" name="TextBox 3">
            <a:extLst>
              <a:ext uri="{FF2B5EF4-FFF2-40B4-BE49-F238E27FC236}">
                <a16:creationId xmlns:a16="http://schemas.microsoft.com/office/drawing/2014/main" id="{6E221CD3-ED10-434B-B5AF-48ECE7B6FA78}"/>
              </a:ext>
            </a:extLst>
          </p:cNvPr>
          <p:cNvSpPr txBox="1"/>
          <p:nvPr/>
        </p:nvSpPr>
        <p:spPr>
          <a:xfrm>
            <a:off x="838199" y="1204586"/>
            <a:ext cx="6164123" cy="369332"/>
          </a:xfrm>
          <a:prstGeom prst="rect">
            <a:avLst/>
          </a:prstGeom>
          <a:noFill/>
        </p:spPr>
        <p:txBody>
          <a:bodyPr wrap="none" rtlCol="0">
            <a:spAutoFit/>
          </a:bodyPr>
          <a:lstStyle/>
          <a:p>
            <a:r>
              <a:rPr lang="en-US" dirty="0"/>
              <a:t>Two main ways to understand how good the model fits the data</a:t>
            </a:r>
          </a:p>
        </p:txBody>
      </p:sp>
      <p:sp>
        <p:nvSpPr>
          <p:cNvPr id="5" name="TextBox 4">
            <a:extLst>
              <a:ext uri="{FF2B5EF4-FFF2-40B4-BE49-F238E27FC236}">
                <a16:creationId xmlns:a16="http://schemas.microsoft.com/office/drawing/2014/main" id="{6867C908-BEEC-304D-9ED4-41AD26D5897C}"/>
              </a:ext>
            </a:extLst>
          </p:cNvPr>
          <p:cNvSpPr txBox="1"/>
          <p:nvPr/>
        </p:nvSpPr>
        <p:spPr>
          <a:xfrm>
            <a:off x="826817" y="2319828"/>
            <a:ext cx="4861823" cy="646331"/>
          </a:xfrm>
          <a:prstGeom prst="rect">
            <a:avLst/>
          </a:prstGeom>
          <a:solidFill>
            <a:schemeClr val="accent4">
              <a:lumMod val="20000"/>
              <a:lumOff val="80000"/>
            </a:schemeClr>
          </a:solidFill>
        </p:spPr>
        <p:txBody>
          <a:bodyPr wrap="square" rtlCol="0">
            <a:spAutoFit/>
          </a:bodyPr>
          <a:lstStyle/>
          <a:p>
            <a:pPr algn="ctr"/>
            <a:r>
              <a:rPr lang="en-US" sz="3600" dirty="0">
                <a:solidFill>
                  <a:schemeClr val="accent4"/>
                </a:solidFill>
              </a:rPr>
              <a:t>Psuedo-R</a:t>
            </a:r>
            <a:r>
              <a:rPr lang="en-US" sz="3600" baseline="30000" dirty="0">
                <a:solidFill>
                  <a:schemeClr val="accent4"/>
                </a:solidFill>
              </a:rPr>
              <a:t>2</a:t>
            </a:r>
            <a:endParaRPr lang="en-US" sz="3600" dirty="0">
              <a:solidFill>
                <a:schemeClr val="accent4"/>
              </a:solidFill>
            </a:endParaRPr>
          </a:p>
        </p:txBody>
      </p:sp>
      <p:sp>
        <p:nvSpPr>
          <p:cNvPr id="7" name="TextBox 6">
            <a:extLst>
              <a:ext uri="{FF2B5EF4-FFF2-40B4-BE49-F238E27FC236}">
                <a16:creationId xmlns:a16="http://schemas.microsoft.com/office/drawing/2014/main" id="{268C3320-D457-6A49-A2A0-EFBBA69700C1}"/>
              </a:ext>
            </a:extLst>
          </p:cNvPr>
          <p:cNvSpPr txBox="1"/>
          <p:nvPr/>
        </p:nvSpPr>
        <p:spPr>
          <a:xfrm>
            <a:off x="826817" y="4636798"/>
            <a:ext cx="4861823" cy="646331"/>
          </a:xfrm>
          <a:prstGeom prst="rect">
            <a:avLst/>
          </a:prstGeom>
          <a:solidFill>
            <a:schemeClr val="accent3">
              <a:lumMod val="20000"/>
              <a:lumOff val="80000"/>
            </a:schemeClr>
          </a:solidFill>
        </p:spPr>
        <p:txBody>
          <a:bodyPr wrap="square" rtlCol="0">
            <a:spAutoFit/>
          </a:bodyPr>
          <a:lstStyle/>
          <a:p>
            <a:pPr algn="ctr"/>
            <a:r>
              <a:rPr lang="en-US" sz="3600" dirty="0">
                <a:solidFill>
                  <a:schemeClr val="accent3"/>
                </a:solidFill>
              </a:rPr>
              <a:t>Prediction Accuracy*</a:t>
            </a:r>
          </a:p>
        </p:txBody>
      </p:sp>
      <p:sp>
        <p:nvSpPr>
          <p:cNvPr id="10" name="TextBox 9">
            <a:extLst>
              <a:ext uri="{FF2B5EF4-FFF2-40B4-BE49-F238E27FC236}">
                <a16:creationId xmlns:a16="http://schemas.microsoft.com/office/drawing/2014/main" id="{E0A1F7CC-3F6B-1648-88F7-E2939B016DD5}"/>
              </a:ext>
            </a:extLst>
          </p:cNvPr>
          <p:cNvSpPr txBox="1"/>
          <p:nvPr/>
        </p:nvSpPr>
        <p:spPr>
          <a:xfrm>
            <a:off x="5928945" y="1943277"/>
            <a:ext cx="5959744" cy="1608133"/>
          </a:xfrm>
          <a:prstGeom prst="rect">
            <a:avLst/>
          </a:prstGeom>
          <a:noFill/>
        </p:spPr>
        <p:txBody>
          <a:bodyPr wrap="square" rtlCol="0">
            <a:spAutoFit/>
          </a:bodyPr>
          <a:lstStyle/>
          <a:p>
            <a:r>
              <a:rPr lang="en-US" sz="2400" dirty="0">
                <a:solidFill>
                  <a:schemeClr val="accent4"/>
                </a:solidFill>
              </a:rPr>
              <a:t>These try to act like R</a:t>
            </a:r>
            <a:r>
              <a:rPr lang="en-US" sz="2400" baseline="30000" dirty="0">
                <a:solidFill>
                  <a:schemeClr val="accent4"/>
                </a:solidFill>
              </a:rPr>
              <a:t>2</a:t>
            </a:r>
            <a:r>
              <a:rPr lang="en-US" sz="2400" dirty="0">
                <a:solidFill>
                  <a:schemeClr val="accent4"/>
                </a:solidFill>
              </a:rPr>
              <a:t> for logistic regression</a:t>
            </a:r>
          </a:p>
          <a:p>
            <a:endParaRPr lang="en-US" sz="1050" dirty="0">
              <a:solidFill>
                <a:schemeClr val="accent4"/>
              </a:solidFill>
            </a:endParaRPr>
          </a:p>
          <a:p>
            <a:r>
              <a:rPr lang="en-US" sz="2400" dirty="0">
                <a:solidFill>
                  <a:schemeClr val="accent4"/>
                </a:solidFill>
              </a:rPr>
              <a:t>There are a few types </a:t>
            </a:r>
            <a:r>
              <a:rPr lang="en-US" sz="2000" dirty="0">
                <a:solidFill>
                  <a:schemeClr val="accent4"/>
                </a:solidFill>
              </a:rPr>
              <a:t>(</a:t>
            </a:r>
            <a:r>
              <a:rPr lang="en-US" sz="2000" dirty="0">
                <a:solidFill>
                  <a:schemeClr val="accent4"/>
                </a:solidFill>
                <a:hlinkClick r:id="rId3"/>
              </a:rPr>
              <a:t>https://stats.idre.ucla.edu/other/mult-pkg/faq/general/faq-what-are-pseudo-r-squareds/</a:t>
            </a:r>
            <a:r>
              <a:rPr lang="en-US" sz="2000" dirty="0">
                <a:solidFill>
                  <a:schemeClr val="accent4"/>
                </a:solidFill>
              </a:rPr>
              <a:t>)</a:t>
            </a:r>
            <a:endParaRPr lang="en-US" sz="2400" dirty="0">
              <a:solidFill>
                <a:schemeClr val="accent4"/>
              </a:solidFill>
            </a:endParaRPr>
          </a:p>
        </p:txBody>
      </p:sp>
      <p:sp>
        <p:nvSpPr>
          <p:cNvPr id="12" name="TextBox 11">
            <a:extLst>
              <a:ext uri="{FF2B5EF4-FFF2-40B4-BE49-F238E27FC236}">
                <a16:creationId xmlns:a16="http://schemas.microsoft.com/office/drawing/2014/main" id="{AF5DE921-5343-2544-9786-2E3DE04B320E}"/>
              </a:ext>
            </a:extLst>
          </p:cNvPr>
          <p:cNvSpPr txBox="1"/>
          <p:nvPr/>
        </p:nvSpPr>
        <p:spPr>
          <a:xfrm>
            <a:off x="5928945" y="4314586"/>
            <a:ext cx="6164122" cy="2677656"/>
          </a:xfrm>
          <a:prstGeom prst="rect">
            <a:avLst/>
          </a:prstGeom>
          <a:noFill/>
        </p:spPr>
        <p:txBody>
          <a:bodyPr wrap="square" numCol="2" rtlCol="0">
            <a:spAutoFit/>
          </a:bodyPr>
          <a:lstStyle/>
          <a:p>
            <a:pPr marL="342900" indent="-342900">
              <a:buFont typeface="Arial" panose="020B0604020202020204" pitchFamily="34" charset="0"/>
              <a:buChar char="•"/>
            </a:pPr>
            <a:r>
              <a:rPr lang="en-US" sz="2400" dirty="0">
                <a:solidFill>
                  <a:schemeClr val="accent3"/>
                </a:solidFill>
              </a:rPr>
              <a:t>Accuracy</a:t>
            </a:r>
          </a:p>
          <a:p>
            <a:pPr marL="342900" indent="-342900">
              <a:buFont typeface="Arial" panose="020B0604020202020204" pitchFamily="34" charset="0"/>
              <a:buChar char="•"/>
            </a:pPr>
            <a:r>
              <a:rPr lang="en-US" sz="2400" dirty="0">
                <a:solidFill>
                  <a:schemeClr val="accent3"/>
                </a:solidFill>
              </a:rPr>
              <a:t>Sensitivity</a:t>
            </a:r>
          </a:p>
          <a:p>
            <a:pPr marL="342900" indent="-342900">
              <a:buFont typeface="Arial" panose="020B0604020202020204" pitchFamily="34" charset="0"/>
              <a:buChar char="•"/>
            </a:pPr>
            <a:r>
              <a:rPr lang="en-US" sz="2400" dirty="0">
                <a:solidFill>
                  <a:schemeClr val="accent3"/>
                </a:solidFill>
              </a:rPr>
              <a:t>Specificity</a:t>
            </a:r>
          </a:p>
          <a:p>
            <a:pPr marL="342900" indent="-342900">
              <a:buFont typeface="Arial" panose="020B0604020202020204" pitchFamily="34" charset="0"/>
              <a:buChar char="•"/>
            </a:pPr>
            <a:r>
              <a:rPr lang="en-US" sz="2400" dirty="0">
                <a:solidFill>
                  <a:schemeClr val="accent3"/>
                </a:solidFill>
              </a:rPr>
              <a:t>Positive predictive value</a:t>
            </a:r>
          </a:p>
          <a:p>
            <a:pPr marL="342900" indent="-342900">
              <a:buFont typeface="Arial" panose="020B0604020202020204" pitchFamily="34" charset="0"/>
              <a:buChar char="•"/>
            </a:pPr>
            <a:endParaRPr lang="en-US" sz="2400" dirty="0">
              <a:solidFill>
                <a:schemeClr val="accent3"/>
              </a:solidFill>
            </a:endParaRPr>
          </a:p>
          <a:p>
            <a:pPr marL="342900" indent="-342900">
              <a:buFont typeface="Arial" panose="020B0604020202020204" pitchFamily="34" charset="0"/>
              <a:buChar char="•"/>
            </a:pPr>
            <a:endParaRPr lang="en-US" sz="2400" dirty="0">
              <a:solidFill>
                <a:schemeClr val="accent3"/>
              </a:solidFill>
            </a:endParaRPr>
          </a:p>
          <a:p>
            <a:pPr marL="342900" indent="-342900">
              <a:buFont typeface="Arial" panose="020B0604020202020204" pitchFamily="34" charset="0"/>
              <a:buChar char="•"/>
            </a:pPr>
            <a:r>
              <a:rPr lang="en-US" sz="2400" dirty="0">
                <a:solidFill>
                  <a:schemeClr val="accent3"/>
                </a:solidFill>
              </a:rPr>
              <a:t>Negative predictive value</a:t>
            </a:r>
          </a:p>
          <a:p>
            <a:pPr marL="342900" indent="-342900">
              <a:buFont typeface="Arial" panose="020B0604020202020204" pitchFamily="34" charset="0"/>
              <a:buChar char="•"/>
            </a:pPr>
            <a:r>
              <a:rPr lang="en-US" sz="2400" dirty="0">
                <a:solidFill>
                  <a:schemeClr val="accent3"/>
                </a:solidFill>
              </a:rPr>
              <a:t>ROC</a:t>
            </a:r>
          </a:p>
          <a:p>
            <a:pPr marL="342900" indent="-342900">
              <a:buFont typeface="Arial" panose="020B0604020202020204" pitchFamily="34" charset="0"/>
              <a:buChar char="•"/>
            </a:pPr>
            <a:r>
              <a:rPr lang="en-US" sz="2400" dirty="0">
                <a:solidFill>
                  <a:schemeClr val="accent3"/>
                </a:solidFill>
              </a:rPr>
              <a:t>Assumptions</a:t>
            </a:r>
          </a:p>
        </p:txBody>
      </p:sp>
      <p:sp>
        <p:nvSpPr>
          <p:cNvPr id="8" name="Rectangle 7">
            <a:extLst>
              <a:ext uri="{FF2B5EF4-FFF2-40B4-BE49-F238E27FC236}">
                <a16:creationId xmlns:a16="http://schemas.microsoft.com/office/drawing/2014/main" id="{DA2FA945-2D8A-8F4E-B4E8-063F4003BF82}"/>
              </a:ext>
            </a:extLst>
          </p:cNvPr>
          <p:cNvSpPr/>
          <p:nvPr/>
        </p:nvSpPr>
        <p:spPr>
          <a:xfrm>
            <a:off x="826817" y="6488668"/>
            <a:ext cx="8958263" cy="369332"/>
          </a:xfrm>
          <a:prstGeom prst="rect">
            <a:avLst/>
          </a:prstGeom>
        </p:spPr>
        <p:txBody>
          <a:bodyPr wrap="square">
            <a:spAutoFit/>
          </a:bodyPr>
          <a:lstStyle/>
          <a:p>
            <a:r>
              <a:rPr lang="en-US" i="1" dirty="0">
                <a:solidFill>
                  <a:schemeClr val="accent3"/>
                </a:solidFill>
              </a:rPr>
              <a:t>* </a:t>
            </a:r>
            <a:r>
              <a:rPr lang="en-US" i="1" u="sng" dirty="0">
                <a:solidFill>
                  <a:schemeClr val="accent3"/>
                </a:solidFill>
              </a:rPr>
              <a:t>https://</a:t>
            </a:r>
            <a:r>
              <a:rPr lang="en-US" i="1" u="sng" dirty="0" err="1">
                <a:solidFill>
                  <a:schemeClr val="accent3"/>
                </a:solidFill>
              </a:rPr>
              <a:t>cran.r-project.org</a:t>
            </a:r>
            <a:r>
              <a:rPr lang="en-US" i="1" u="sng" dirty="0">
                <a:solidFill>
                  <a:schemeClr val="accent3"/>
                </a:solidFill>
              </a:rPr>
              <a:t>/web/packages/</a:t>
            </a:r>
            <a:r>
              <a:rPr lang="en-US" i="1" u="sng" dirty="0" err="1">
                <a:solidFill>
                  <a:schemeClr val="accent3"/>
                </a:solidFill>
              </a:rPr>
              <a:t>ROCit</a:t>
            </a:r>
            <a:r>
              <a:rPr lang="en-US" i="1" u="sng" dirty="0">
                <a:solidFill>
                  <a:schemeClr val="accent3"/>
                </a:solidFill>
              </a:rPr>
              <a:t>/vignettes/my-</a:t>
            </a:r>
            <a:r>
              <a:rPr lang="en-US" i="1" u="sng" dirty="0" err="1">
                <a:solidFill>
                  <a:schemeClr val="accent3"/>
                </a:solidFill>
              </a:rPr>
              <a:t>vignette.html</a:t>
            </a:r>
            <a:endParaRPr lang="en-US" i="1" u="sng" dirty="0">
              <a:solidFill>
                <a:schemeClr val="accent3"/>
              </a:solidFill>
            </a:endParaRPr>
          </a:p>
        </p:txBody>
      </p:sp>
    </p:spTree>
    <p:extLst>
      <p:ext uri="{BB962C8B-B14F-4D97-AF65-F5344CB8AC3E}">
        <p14:creationId xmlns:p14="http://schemas.microsoft.com/office/powerpoint/2010/main" val="1972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7362</TotalTime>
  <Words>3234</Words>
  <Application>Microsoft Macintosh PowerPoint</Application>
  <PresentationFormat>Widescreen</PresentationFormat>
  <Paragraphs>417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Georgia</vt:lpstr>
      <vt:lpstr>Menlo</vt:lpstr>
      <vt:lpstr>Office Theme</vt:lpstr>
      <vt:lpstr>Logistic Regression (GLM with binomial distribution and logit link)</vt:lpstr>
      <vt:lpstr>What if we just used OLS?</vt:lpstr>
      <vt:lpstr>Review The Gist of GLMs</vt:lpstr>
      <vt:lpstr>Review The Gist of GLMs</vt:lpstr>
      <vt:lpstr>Review Logistic Regression</vt:lpstr>
      <vt:lpstr>Review Logistic Regression</vt:lpstr>
      <vt:lpstr>Logistic Regression</vt:lpstr>
      <vt:lpstr>Logistic Regression</vt:lpstr>
      <vt:lpstr>How Good Is It?</vt:lpstr>
      <vt:lpstr>Prediction Accuracy</vt:lpstr>
      <vt:lpstr>Prediction Accuracy</vt:lpstr>
      <vt:lpstr>Example</vt:lpstr>
      <vt:lpstr>Model Output</vt:lpstr>
      <vt:lpstr>Interpretations!</vt:lpstr>
      <vt:lpstr>Interpretations!</vt:lpstr>
      <vt:lpstr>Interpretations!</vt:lpstr>
      <vt:lpstr>Interpretations!</vt:lpstr>
      <vt:lpstr>How good is this model though?</vt:lpstr>
      <vt:lpstr>How good is this model though?</vt:lpstr>
      <vt:lpstr>How good is this model though?</vt:lpstr>
      <vt:lpstr>How good is this model though?</vt:lpstr>
      <vt:lpstr>How good is this model though?</vt:lpstr>
      <vt:lpstr>How good is this model though?</vt:lpstr>
      <vt:lpstr>How good is this model though?</vt:lpstr>
      <vt:lpstr>How good is this model though?</vt:lpstr>
      <vt:lpstr>How good is this model though?</vt:lpstr>
      <vt:lpstr>How good is this model though?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&amp; Design II</dc:title>
  <dc:creator>Tyson Barrett</dc:creator>
  <cp:lastModifiedBy>Tyson Barrett</cp:lastModifiedBy>
  <cp:revision>718</cp:revision>
  <cp:lastPrinted>2018-08-05T06:41:33Z</cp:lastPrinted>
  <dcterms:created xsi:type="dcterms:W3CDTF">2018-05-22T23:14:05Z</dcterms:created>
  <dcterms:modified xsi:type="dcterms:W3CDTF">2020-07-07T20:08:05Z</dcterms:modified>
</cp:coreProperties>
</file>